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371" r:id="rId2"/>
    <p:sldId id="372" r:id="rId3"/>
    <p:sldId id="403" r:id="rId4"/>
    <p:sldId id="404" r:id="rId5"/>
    <p:sldId id="405" r:id="rId6"/>
    <p:sldId id="325" r:id="rId7"/>
    <p:sldId id="348" r:id="rId8"/>
    <p:sldId id="373" r:id="rId9"/>
    <p:sldId id="406" r:id="rId10"/>
    <p:sldId id="349" r:id="rId11"/>
    <p:sldId id="374" r:id="rId12"/>
    <p:sldId id="407" r:id="rId13"/>
    <p:sldId id="350" r:id="rId14"/>
    <p:sldId id="375" r:id="rId15"/>
    <p:sldId id="408" r:id="rId16"/>
    <p:sldId id="409" r:id="rId17"/>
    <p:sldId id="410" r:id="rId18"/>
    <p:sldId id="352" r:id="rId19"/>
    <p:sldId id="354" r:id="rId20"/>
    <p:sldId id="411" r:id="rId21"/>
    <p:sldId id="355" r:id="rId22"/>
    <p:sldId id="412" r:id="rId23"/>
    <p:sldId id="361" r:id="rId24"/>
    <p:sldId id="376" r:id="rId25"/>
    <p:sldId id="377" r:id="rId26"/>
    <p:sldId id="379" r:id="rId27"/>
    <p:sldId id="378" r:id="rId28"/>
    <p:sldId id="357" r:id="rId29"/>
    <p:sldId id="358" r:id="rId30"/>
    <p:sldId id="360" r:id="rId31"/>
    <p:sldId id="362" r:id="rId32"/>
    <p:sldId id="363" r:id="rId33"/>
    <p:sldId id="364" r:id="rId34"/>
    <p:sldId id="367" r:id="rId35"/>
    <p:sldId id="368" r:id="rId36"/>
    <p:sldId id="369" r:id="rId37"/>
    <p:sldId id="370" r:id="rId38"/>
    <p:sldId id="380" r:id="rId39"/>
    <p:sldId id="385" r:id="rId40"/>
    <p:sldId id="399" r:id="rId41"/>
    <p:sldId id="386" r:id="rId42"/>
    <p:sldId id="400" r:id="rId43"/>
    <p:sldId id="384" r:id="rId44"/>
    <p:sldId id="394" r:id="rId45"/>
    <p:sldId id="391" r:id="rId46"/>
    <p:sldId id="392" r:id="rId47"/>
    <p:sldId id="393" r:id="rId48"/>
    <p:sldId id="389" r:id="rId49"/>
    <p:sldId id="396" r:id="rId50"/>
    <p:sldId id="397" r:id="rId51"/>
    <p:sldId id="401" r:id="rId52"/>
    <p:sldId id="402" r:id="rId5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27-Dec-18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27-Dec-18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27-Dec-18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27-Dec-18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27-Dec-18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27-Dec-18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27-Dec-18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27-Dec-18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27-Dec-18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27-Dec-18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27-Dec-18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27-Dec-18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27-Dec-18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27-Dec-18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27-Dec-18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27-Dec-18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27-Dec-18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27-Dec-18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167425"/>
            <a:ext cx="10353761" cy="3709116"/>
          </a:xfrm>
        </p:spPr>
        <p:txBody>
          <a:bodyPr>
            <a:normAutofit/>
          </a:bodyPr>
          <a:lstStyle/>
          <a:p>
            <a:r>
              <a:rPr lang="en-US" sz="3600" dirty="0" smtClean="0">
                <a:effectLst/>
              </a:rPr>
              <a:t>Reproductive hormones </a:t>
            </a:r>
            <a:endParaRPr lang="en-US" sz="3600" dirty="0">
              <a:solidFill>
                <a:srgbClr val="FFFF00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881" y="1442434"/>
            <a:ext cx="11384925" cy="5254579"/>
          </a:xfrm>
        </p:spPr>
        <p:txBody>
          <a:bodyPr>
            <a:normAutofit/>
          </a:bodyPr>
          <a:lstStyle/>
          <a:p>
            <a:pPr marL="457200" lvl="1" indent="0" algn="ctr">
              <a:buNone/>
            </a:pPr>
            <a:endParaRPr lang="en-US" sz="3200" dirty="0" smtClean="0">
              <a:solidFill>
                <a:srgbClr val="FFFF00"/>
              </a:solidFill>
            </a:endParaRPr>
          </a:p>
          <a:p>
            <a:pPr marL="457200" lvl="1" indent="0">
              <a:buNone/>
            </a:pPr>
            <a:endParaRPr lang="en-US" sz="2200" dirty="0"/>
          </a:p>
          <a:p>
            <a:pPr marL="457200" lvl="1" indent="0">
              <a:buNone/>
            </a:pPr>
            <a:endParaRPr lang="en-US" sz="2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69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167425"/>
            <a:ext cx="10353761" cy="113334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881" y="386366"/>
            <a:ext cx="11281893" cy="6310647"/>
          </a:xfrm>
        </p:spPr>
        <p:txBody>
          <a:bodyPr>
            <a:normAutofit fontScale="77500" lnSpcReduction="20000"/>
          </a:bodyPr>
          <a:lstStyle/>
          <a:p>
            <a:pPr marL="457200" lvl="1" indent="0">
              <a:buNone/>
            </a:pPr>
            <a:r>
              <a:rPr lang="en-US" sz="3600" dirty="0" smtClean="0">
                <a:solidFill>
                  <a:srgbClr val="FFFF00"/>
                </a:solidFill>
                <a:effectLst/>
              </a:rPr>
              <a:t>HORMONES OF HYPOTHALMUS </a:t>
            </a:r>
          </a:p>
          <a:p>
            <a:pPr lvl="2"/>
            <a:r>
              <a:rPr lang="fa-IR" sz="3200" dirty="0">
                <a:solidFill>
                  <a:srgbClr val="00B0F0"/>
                </a:solidFill>
                <a:effectLst/>
              </a:rPr>
              <a:t> </a:t>
            </a:r>
            <a:r>
              <a:rPr lang="en-US" sz="3200" dirty="0" smtClean="0">
                <a:solidFill>
                  <a:srgbClr val="00B0F0"/>
                </a:solidFill>
                <a:effectLst/>
              </a:rPr>
              <a:t>Gonadotropin-releasing </a:t>
            </a:r>
            <a:r>
              <a:rPr lang="en-US" sz="3200" dirty="0">
                <a:solidFill>
                  <a:srgbClr val="00B0F0"/>
                </a:solidFill>
                <a:effectLst/>
              </a:rPr>
              <a:t>hormone (GnRH</a:t>
            </a:r>
            <a:r>
              <a:rPr lang="en-US" sz="3200" dirty="0" smtClean="0">
                <a:solidFill>
                  <a:srgbClr val="00B0F0"/>
                </a:solidFill>
                <a:effectLst/>
              </a:rPr>
              <a:t>)</a:t>
            </a:r>
          </a:p>
          <a:p>
            <a:pPr lvl="3"/>
            <a:r>
              <a:rPr lang="en-US" sz="3200" dirty="0" smtClean="0">
                <a:solidFill>
                  <a:srgbClr val="00B0F0"/>
                </a:solidFill>
                <a:effectLst/>
              </a:rPr>
              <a:t>FSH and LH</a:t>
            </a:r>
          </a:p>
          <a:p>
            <a:pPr lvl="2"/>
            <a:r>
              <a:rPr lang="en-US" sz="3400" dirty="0" smtClean="0">
                <a:solidFill>
                  <a:srgbClr val="92D050"/>
                </a:solidFill>
              </a:rPr>
              <a:t>Prolactin-releasing </a:t>
            </a:r>
            <a:r>
              <a:rPr lang="en-US" sz="3400" dirty="0">
                <a:solidFill>
                  <a:srgbClr val="92D050"/>
                </a:solidFill>
              </a:rPr>
              <a:t>factor (PRF</a:t>
            </a:r>
            <a:r>
              <a:rPr lang="en-US" sz="3400" dirty="0" smtClean="0">
                <a:solidFill>
                  <a:srgbClr val="92D050"/>
                </a:solidFill>
              </a:rPr>
              <a:t>)</a:t>
            </a:r>
          </a:p>
          <a:p>
            <a:pPr lvl="2"/>
            <a:r>
              <a:rPr lang="en-US" sz="3400" dirty="0">
                <a:solidFill>
                  <a:srgbClr val="92D050"/>
                </a:solidFill>
              </a:rPr>
              <a:t>P</a:t>
            </a:r>
            <a:r>
              <a:rPr lang="en-US" sz="3400" dirty="0" smtClean="0">
                <a:solidFill>
                  <a:srgbClr val="92D050"/>
                </a:solidFill>
              </a:rPr>
              <a:t>rolactin-inhibiting factor </a:t>
            </a:r>
            <a:r>
              <a:rPr lang="en-US" sz="3400" dirty="0">
                <a:solidFill>
                  <a:srgbClr val="92D050"/>
                </a:solidFill>
              </a:rPr>
              <a:t>(PIF) </a:t>
            </a:r>
            <a:endParaRPr lang="en-US" sz="3400" dirty="0" smtClean="0">
              <a:solidFill>
                <a:srgbClr val="92D050"/>
              </a:solidFill>
            </a:endParaRPr>
          </a:p>
          <a:p>
            <a:pPr lvl="3"/>
            <a:r>
              <a:rPr lang="en-US" sz="3200" dirty="0" smtClean="0">
                <a:solidFill>
                  <a:srgbClr val="92D050"/>
                </a:solidFill>
              </a:rPr>
              <a:t>control </a:t>
            </a:r>
            <a:r>
              <a:rPr lang="en-US" sz="3200" dirty="0">
                <a:solidFill>
                  <a:srgbClr val="92D050"/>
                </a:solidFill>
              </a:rPr>
              <a:t>the </a:t>
            </a:r>
            <a:r>
              <a:rPr lang="en-US" sz="3200" dirty="0" smtClean="0">
                <a:solidFill>
                  <a:srgbClr val="92D050"/>
                </a:solidFill>
              </a:rPr>
              <a:t>release </a:t>
            </a:r>
            <a:r>
              <a:rPr lang="en-US" sz="3400" dirty="0" smtClean="0">
                <a:solidFill>
                  <a:srgbClr val="92D050"/>
                </a:solidFill>
              </a:rPr>
              <a:t>and </a:t>
            </a:r>
            <a:r>
              <a:rPr lang="en-US" sz="3400" dirty="0">
                <a:solidFill>
                  <a:srgbClr val="92D050"/>
                </a:solidFill>
              </a:rPr>
              <a:t>retention of prolactin in the anterior </a:t>
            </a:r>
            <a:r>
              <a:rPr lang="en-US" sz="3400" dirty="0" smtClean="0">
                <a:solidFill>
                  <a:srgbClr val="92D050"/>
                </a:solidFill>
              </a:rPr>
              <a:t>pituitary</a:t>
            </a:r>
          </a:p>
          <a:p>
            <a:pPr lvl="2"/>
            <a:r>
              <a:rPr lang="en-US" sz="3600" dirty="0" smtClean="0">
                <a:solidFill>
                  <a:srgbClr val="FFC000"/>
                </a:solidFill>
              </a:rPr>
              <a:t> </a:t>
            </a:r>
            <a:r>
              <a:rPr lang="en-US" sz="3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Corticotropin-releasing </a:t>
            </a:r>
            <a:r>
              <a:rPr lang="en-US" sz="36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hormone </a:t>
            </a:r>
            <a:r>
              <a:rPr lang="en-US" sz="34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(CRH</a:t>
            </a:r>
            <a:r>
              <a:rPr lang="en-US" sz="34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) </a:t>
            </a:r>
            <a:endParaRPr lang="en-US" sz="3400" dirty="0" smtClean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 lvl="3"/>
            <a:r>
              <a:rPr lang="en-US" sz="32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stimulates </a:t>
            </a:r>
            <a:r>
              <a:rPr lang="en-US" sz="3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the release of </a:t>
            </a:r>
            <a:r>
              <a:rPr lang="en-US" sz="32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ACTH</a:t>
            </a:r>
          </a:p>
          <a:p>
            <a:pPr lvl="2"/>
            <a:r>
              <a:rPr lang="en-US" sz="3400" dirty="0" smtClean="0">
                <a:solidFill>
                  <a:srgbClr val="FFC000"/>
                </a:solidFill>
              </a:rPr>
              <a:t>Growth </a:t>
            </a:r>
            <a:r>
              <a:rPr lang="en-US" sz="3400" dirty="0">
                <a:solidFill>
                  <a:srgbClr val="FFC000"/>
                </a:solidFill>
              </a:rPr>
              <a:t>hormone-releasing hormone (GHRH)</a:t>
            </a:r>
          </a:p>
          <a:p>
            <a:pPr lvl="3"/>
            <a:r>
              <a:rPr lang="en-US" sz="3200" dirty="0">
                <a:solidFill>
                  <a:srgbClr val="FFC000"/>
                </a:solidFill>
              </a:rPr>
              <a:t>stimulates the release of growth </a:t>
            </a:r>
            <a:r>
              <a:rPr lang="en-US" sz="3200" dirty="0" smtClean="0">
                <a:solidFill>
                  <a:srgbClr val="FFC000"/>
                </a:solidFill>
              </a:rPr>
              <a:t>hormone (</a:t>
            </a:r>
            <a:r>
              <a:rPr lang="en-US" sz="3200" dirty="0">
                <a:solidFill>
                  <a:srgbClr val="FFC000"/>
                </a:solidFill>
              </a:rPr>
              <a:t>GH</a:t>
            </a:r>
            <a:r>
              <a:rPr lang="en-US" sz="3200" dirty="0" smtClean="0">
                <a:solidFill>
                  <a:srgbClr val="FFC000"/>
                </a:solidFill>
              </a:rPr>
              <a:t>) </a:t>
            </a:r>
            <a:endParaRPr lang="en-US" sz="3200" dirty="0">
              <a:solidFill>
                <a:srgbClr val="FFC000"/>
              </a:solidFill>
            </a:endParaRPr>
          </a:p>
          <a:p>
            <a:pPr lvl="2"/>
            <a:r>
              <a:rPr lang="en-US" sz="3400" dirty="0" smtClean="0"/>
              <a:t>Thyrotropin releasing hormone (TRH) </a:t>
            </a:r>
          </a:p>
          <a:p>
            <a:pPr lvl="3"/>
            <a:r>
              <a:rPr lang="en-US" sz="3200" dirty="0" smtClean="0"/>
              <a:t>stimulates the release of thyroid stimulating </a:t>
            </a:r>
            <a:r>
              <a:rPr lang="en-US" sz="3400" dirty="0" smtClean="0"/>
              <a:t>hormone </a:t>
            </a:r>
            <a:r>
              <a:rPr lang="en-US" sz="3400" dirty="0"/>
              <a:t>(TSH</a:t>
            </a:r>
            <a:r>
              <a:rPr lang="en-US" sz="3400" dirty="0" smtClean="0"/>
              <a:t>)</a:t>
            </a:r>
            <a:endParaRPr lang="en-US" sz="3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12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167425"/>
            <a:ext cx="10353761" cy="113334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881" y="386366"/>
            <a:ext cx="11281893" cy="6310647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3600" dirty="0" smtClean="0">
                <a:solidFill>
                  <a:srgbClr val="FFFF00"/>
                </a:solidFill>
                <a:effectLst/>
              </a:rPr>
              <a:t>Pituitary gland </a:t>
            </a:r>
          </a:p>
          <a:p>
            <a:pPr lvl="1"/>
            <a:r>
              <a:rPr lang="en-US" sz="3200" dirty="0" smtClean="0">
                <a:solidFill>
                  <a:srgbClr val="92D050"/>
                </a:solidFill>
              </a:rPr>
              <a:t>Anterior </a:t>
            </a:r>
            <a:r>
              <a:rPr lang="en-US" sz="3200" dirty="0">
                <a:solidFill>
                  <a:srgbClr val="92D050"/>
                </a:solidFill>
              </a:rPr>
              <a:t>pituitary      </a:t>
            </a:r>
            <a:endParaRPr lang="en-US" sz="3200" dirty="0" smtClean="0">
              <a:solidFill>
                <a:srgbClr val="92D050"/>
              </a:solidFill>
            </a:endParaRPr>
          </a:p>
          <a:p>
            <a:pPr lvl="2"/>
            <a:r>
              <a:rPr lang="en-US" sz="3200" dirty="0" smtClean="0">
                <a:effectLst/>
              </a:rPr>
              <a:t>Follicle stimulating </a:t>
            </a:r>
            <a:r>
              <a:rPr lang="en-US" sz="3200" dirty="0">
                <a:effectLst/>
              </a:rPr>
              <a:t>hormone (FSH)  </a:t>
            </a:r>
            <a:endParaRPr lang="en-US" sz="3200" dirty="0" smtClean="0">
              <a:effectLst/>
            </a:endParaRPr>
          </a:p>
          <a:p>
            <a:pPr lvl="2"/>
            <a:r>
              <a:rPr lang="en-US" sz="3200" dirty="0" smtClean="0">
                <a:effectLst/>
              </a:rPr>
              <a:t>Luteinizing </a:t>
            </a:r>
            <a:r>
              <a:rPr lang="en-US" sz="3200" dirty="0">
                <a:effectLst/>
              </a:rPr>
              <a:t>hormone (LH) </a:t>
            </a:r>
            <a:endParaRPr lang="en-US" sz="3200" dirty="0" smtClean="0">
              <a:effectLst/>
            </a:endParaRPr>
          </a:p>
          <a:p>
            <a:pPr lvl="2"/>
            <a:r>
              <a:rPr lang="en-US" sz="3200" dirty="0" smtClean="0">
                <a:effectLst/>
              </a:rPr>
              <a:t>Prolactin</a:t>
            </a:r>
            <a:endParaRPr lang="en-US" sz="3200" dirty="0">
              <a:effectLst/>
            </a:endParaRPr>
          </a:p>
          <a:p>
            <a:pPr lvl="2"/>
            <a:r>
              <a:rPr lang="en-US" sz="3200" dirty="0">
                <a:effectLst/>
              </a:rPr>
              <a:t>Adrenocorticotropin (ACTH) </a:t>
            </a:r>
            <a:endParaRPr lang="en-US" sz="3200" dirty="0" smtClean="0">
              <a:effectLst/>
            </a:endParaRPr>
          </a:p>
          <a:p>
            <a:pPr lvl="2"/>
            <a:r>
              <a:rPr lang="en-US" sz="3200" dirty="0" smtClean="0">
                <a:effectLst/>
              </a:rPr>
              <a:t>Thyroid stimulating hormone (TSH)</a:t>
            </a:r>
          </a:p>
          <a:p>
            <a:pPr lvl="2"/>
            <a:r>
              <a:rPr lang="en-US" sz="3200" dirty="0" smtClean="0">
                <a:effectLst/>
              </a:rPr>
              <a:t>Growth hormone  </a:t>
            </a:r>
          </a:p>
          <a:p>
            <a:pPr marL="457200" lvl="1" indent="0">
              <a:buNone/>
            </a:pPr>
            <a:endParaRPr lang="en-US" sz="2200" dirty="0">
              <a:solidFill>
                <a:srgbClr val="FFC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47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167425"/>
            <a:ext cx="10353761" cy="113334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881" y="386366"/>
            <a:ext cx="11281893" cy="6310647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3600" dirty="0" smtClean="0">
                <a:solidFill>
                  <a:srgbClr val="FFFF00"/>
                </a:solidFill>
                <a:effectLst/>
              </a:rPr>
              <a:t>Pituitary gland </a:t>
            </a:r>
          </a:p>
          <a:p>
            <a:pPr lvl="1"/>
            <a:r>
              <a:rPr lang="en-US" sz="3200" dirty="0" smtClean="0">
                <a:solidFill>
                  <a:srgbClr val="92D050"/>
                </a:solidFill>
              </a:rPr>
              <a:t>posterior </a:t>
            </a:r>
            <a:r>
              <a:rPr lang="en-US" sz="3200" dirty="0">
                <a:solidFill>
                  <a:srgbClr val="92D050"/>
                </a:solidFill>
              </a:rPr>
              <a:t>pituitary      </a:t>
            </a:r>
            <a:endParaRPr lang="en-US" sz="3200" dirty="0" smtClean="0">
              <a:solidFill>
                <a:srgbClr val="92D050"/>
              </a:solidFill>
            </a:endParaRPr>
          </a:p>
          <a:p>
            <a:pPr lvl="2"/>
            <a:r>
              <a:rPr lang="en-US" sz="3200" dirty="0" smtClean="0">
                <a:effectLst/>
              </a:rPr>
              <a:t>Oxytocin </a:t>
            </a:r>
          </a:p>
          <a:p>
            <a:pPr marL="457200" lvl="1" indent="0">
              <a:buNone/>
            </a:pPr>
            <a:endParaRPr lang="en-US" sz="2200" dirty="0">
              <a:solidFill>
                <a:srgbClr val="FFC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21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167425"/>
            <a:ext cx="10353761" cy="113334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881" y="386366"/>
            <a:ext cx="11281893" cy="6310647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3600" dirty="0">
                <a:solidFill>
                  <a:srgbClr val="FFFF00"/>
                </a:solidFill>
                <a:effectLst/>
              </a:rPr>
              <a:t>Pineal </a:t>
            </a:r>
            <a:r>
              <a:rPr lang="en-US" sz="3600" dirty="0" smtClean="0">
                <a:solidFill>
                  <a:srgbClr val="FFFF00"/>
                </a:solidFill>
                <a:effectLst/>
              </a:rPr>
              <a:t>Gland</a:t>
            </a:r>
            <a:endParaRPr lang="en-US" sz="3200" dirty="0" smtClean="0">
              <a:solidFill>
                <a:srgbClr val="92D050"/>
              </a:solidFill>
              <a:effectLst/>
            </a:endParaRPr>
          </a:p>
          <a:p>
            <a:pPr lvl="2"/>
            <a:r>
              <a:rPr lang="en-US" sz="3200" dirty="0">
                <a:solidFill>
                  <a:srgbClr val="00B0F0"/>
                </a:solidFill>
                <a:effectLst/>
              </a:rPr>
              <a:t>located posterior to the </a:t>
            </a:r>
            <a:r>
              <a:rPr lang="en-US" sz="3200" dirty="0" smtClean="0">
                <a:solidFill>
                  <a:srgbClr val="00B0F0"/>
                </a:solidFill>
                <a:effectLst/>
              </a:rPr>
              <a:t>hypothalamus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734" y="1880315"/>
            <a:ext cx="9581882" cy="4590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21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167425"/>
            <a:ext cx="10353761" cy="113334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881" y="386366"/>
            <a:ext cx="11281893" cy="6310647"/>
          </a:xfrm>
        </p:spPr>
        <p:txBody>
          <a:bodyPr>
            <a:normAutofit fontScale="92500" lnSpcReduction="10000"/>
          </a:bodyPr>
          <a:lstStyle/>
          <a:p>
            <a:pPr marL="914400" lvl="2" indent="0">
              <a:buNone/>
            </a:pPr>
            <a:r>
              <a:rPr lang="en-US" sz="3600" dirty="0">
                <a:solidFill>
                  <a:srgbClr val="FFFF00"/>
                </a:solidFill>
                <a:effectLst/>
              </a:rPr>
              <a:t>HORMONES OF THE </a:t>
            </a:r>
            <a:r>
              <a:rPr lang="en-US" sz="3600" dirty="0" smtClean="0">
                <a:solidFill>
                  <a:srgbClr val="FFFF00"/>
                </a:solidFill>
                <a:effectLst/>
              </a:rPr>
              <a:t>GONADS</a:t>
            </a:r>
          </a:p>
          <a:p>
            <a:pPr marL="914400" lvl="2" indent="0">
              <a:buNone/>
            </a:pPr>
            <a:r>
              <a:rPr lang="en-US" sz="3200" dirty="0" smtClean="0">
                <a:solidFill>
                  <a:srgbClr val="00B0F0"/>
                </a:solidFill>
                <a:effectLst/>
              </a:rPr>
              <a:t>Estrogen </a:t>
            </a:r>
          </a:p>
          <a:p>
            <a:pPr lvl="3"/>
            <a:r>
              <a:rPr lang="en-US" sz="3000" dirty="0" smtClean="0">
                <a:solidFill>
                  <a:srgbClr val="00B0F0"/>
                </a:solidFill>
                <a:effectLst/>
              </a:rPr>
              <a:t>Steroid hormone</a:t>
            </a:r>
          </a:p>
          <a:p>
            <a:pPr lvl="3"/>
            <a:r>
              <a:rPr lang="en-US" sz="3000" dirty="0" smtClean="0">
                <a:solidFill>
                  <a:srgbClr val="00B0F0"/>
                </a:solidFill>
                <a:effectLst/>
              </a:rPr>
              <a:t>Graafian follicle (theca cells under effect of FSH) </a:t>
            </a:r>
          </a:p>
          <a:p>
            <a:pPr lvl="3"/>
            <a:r>
              <a:rPr lang="en-US" sz="3000" dirty="0" smtClean="0">
                <a:solidFill>
                  <a:srgbClr val="00B0F0"/>
                </a:solidFill>
                <a:effectLst/>
              </a:rPr>
              <a:t>Estradiol, Estrone, Estriol </a:t>
            </a:r>
          </a:p>
          <a:p>
            <a:pPr lvl="2"/>
            <a:r>
              <a:rPr lang="en-US" sz="3200" dirty="0">
                <a:solidFill>
                  <a:schemeClr val="tx2"/>
                </a:solidFill>
                <a:effectLst/>
              </a:rPr>
              <a:t>(I) the manifestation of mating behavior during </a:t>
            </a:r>
            <a:r>
              <a:rPr lang="en-US" sz="3200" dirty="0" smtClean="0">
                <a:solidFill>
                  <a:schemeClr val="tx2"/>
                </a:solidFill>
                <a:effectLst/>
              </a:rPr>
              <a:t>estrus</a:t>
            </a:r>
            <a:endParaRPr lang="en-US" sz="3200" dirty="0">
              <a:solidFill>
                <a:schemeClr val="tx2"/>
              </a:solidFill>
              <a:effectLst/>
            </a:endParaRPr>
          </a:p>
          <a:p>
            <a:pPr lvl="2"/>
            <a:r>
              <a:rPr lang="en-US" sz="3200" dirty="0">
                <a:solidFill>
                  <a:schemeClr val="tx2"/>
                </a:solidFill>
                <a:effectLst/>
              </a:rPr>
              <a:t>(2) cyclic changes in the female </a:t>
            </a:r>
            <a:r>
              <a:rPr lang="en-US" sz="3200" dirty="0" smtClean="0">
                <a:solidFill>
                  <a:schemeClr val="tx2"/>
                </a:solidFill>
                <a:effectLst/>
              </a:rPr>
              <a:t>tract</a:t>
            </a:r>
          </a:p>
          <a:p>
            <a:pPr lvl="2"/>
            <a:r>
              <a:rPr lang="en-US" sz="3200" dirty="0" smtClean="0">
                <a:solidFill>
                  <a:schemeClr val="tx2"/>
                </a:solidFill>
                <a:effectLst/>
              </a:rPr>
              <a:t>(</a:t>
            </a:r>
            <a:r>
              <a:rPr lang="en-US" sz="3200" dirty="0">
                <a:solidFill>
                  <a:schemeClr val="tx2"/>
                </a:solidFill>
                <a:effectLst/>
              </a:rPr>
              <a:t>3) duct development in the mammary </a:t>
            </a:r>
            <a:r>
              <a:rPr lang="en-US" sz="3200" dirty="0" smtClean="0">
                <a:solidFill>
                  <a:schemeClr val="tx2"/>
                </a:solidFill>
                <a:effectLst/>
              </a:rPr>
              <a:t>gland</a:t>
            </a:r>
            <a:endParaRPr lang="en-US" sz="3200" dirty="0">
              <a:solidFill>
                <a:schemeClr val="tx2"/>
              </a:solidFill>
              <a:effectLst/>
            </a:endParaRPr>
          </a:p>
          <a:p>
            <a:pPr lvl="2"/>
            <a:r>
              <a:rPr lang="en-US" sz="3200" dirty="0">
                <a:solidFill>
                  <a:schemeClr val="tx2"/>
                </a:solidFill>
                <a:effectLst/>
              </a:rPr>
              <a:t>(4) development of secondary sex characteristics in </a:t>
            </a:r>
            <a:r>
              <a:rPr lang="en-US" sz="3200" dirty="0" smtClean="0">
                <a:solidFill>
                  <a:schemeClr val="tx2"/>
                </a:solidFill>
                <a:effectLst/>
              </a:rPr>
              <a:t>females</a:t>
            </a:r>
          </a:p>
          <a:p>
            <a:pPr lvl="2"/>
            <a:r>
              <a:rPr lang="en-US" sz="3200" dirty="0" smtClean="0">
                <a:solidFill>
                  <a:schemeClr val="tx2"/>
                </a:solidFill>
                <a:effectLst/>
              </a:rPr>
              <a:t>(5) regulate FSH and LH secretion </a:t>
            </a:r>
            <a:endParaRPr lang="en-US" sz="3200" dirty="0">
              <a:solidFill>
                <a:schemeClr val="tx2"/>
              </a:solidFill>
              <a:effectLst/>
            </a:endParaRPr>
          </a:p>
          <a:p>
            <a:pPr lvl="2"/>
            <a:endParaRPr lang="en-US" sz="2600" dirty="0" smtClean="0">
              <a:solidFill>
                <a:srgbClr val="00B0F0"/>
              </a:solidFill>
              <a:effectLst/>
            </a:endParaRPr>
          </a:p>
          <a:p>
            <a:pPr lvl="2"/>
            <a:endParaRPr lang="en-US" sz="2200" dirty="0">
              <a:solidFill>
                <a:srgbClr val="FFC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16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167425"/>
            <a:ext cx="10353761" cy="113334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881" y="386366"/>
            <a:ext cx="11281893" cy="6310647"/>
          </a:xfrm>
        </p:spPr>
        <p:txBody>
          <a:bodyPr>
            <a:normAutofit fontScale="85000" lnSpcReduction="10000"/>
          </a:bodyPr>
          <a:lstStyle/>
          <a:p>
            <a:pPr marL="914400" lvl="2" indent="0">
              <a:buNone/>
            </a:pPr>
            <a:r>
              <a:rPr lang="en-US" sz="3600" dirty="0">
                <a:solidFill>
                  <a:srgbClr val="FFFF00"/>
                </a:solidFill>
                <a:effectLst/>
              </a:rPr>
              <a:t>HORMONES OF THE </a:t>
            </a:r>
            <a:r>
              <a:rPr lang="en-US" sz="3600" dirty="0" smtClean="0">
                <a:solidFill>
                  <a:srgbClr val="FFFF00"/>
                </a:solidFill>
                <a:effectLst/>
              </a:rPr>
              <a:t>GONADS</a:t>
            </a:r>
          </a:p>
          <a:p>
            <a:pPr marL="914400" lvl="2" indent="0">
              <a:buNone/>
            </a:pPr>
            <a:r>
              <a:rPr lang="en-US" sz="3800" dirty="0" smtClean="0">
                <a:solidFill>
                  <a:srgbClr val="00B0F0"/>
                </a:solidFill>
                <a:effectLst/>
              </a:rPr>
              <a:t>Progestins</a:t>
            </a:r>
            <a:r>
              <a:rPr lang="en-US" sz="3200" dirty="0" smtClean="0">
                <a:solidFill>
                  <a:srgbClr val="00B0F0"/>
                </a:solidFill>
                <a:effectLst/>
              </a:rPr>
              <a:t>  </a:t>
            </a:r>
          </a:p>
          <a:p>
            <a:pPr lvl="3"/>
            <a:r>
              <a:rPr lang="en-US" sz="3000" dirty="0" smtClean="0">
                <a:solidFill>
                  <a:srgbClr val="00B0F0"/>
                </a:solidFill>
                <a:effectLst/>
              </a:rPr>
              <a:t>Steroid hormone</a:t>
            </a:r>
          </a:p>
          <a:p>
            <a:pPr lvl="3"/>
            <a:r>
              <a:rPr lang="en-US" sz="3000" dirty="0" smtClean="0">
                <a:solidFill>
                  <a:srgbClr val="00B0F0"/>
                </a:solidFill>
                <a:effectLst/>
              </a:rPr>
              <a:t>Corpus luteum or placenta (granulose cells under effect of LH) </a:t>
            </a:r>
          </a:p>
          <a:p>
            <a:pPr lvl="3"/>
            <a:r>
              <a:rPr lang="en-US" sz="3000" dirty="0" smtClean="0">
                <a:solidFill>
                  <a:srgbClr val="00B0F0"/>
                </a:solidFill>
                <a:effectLst/>
              </a:rPr>
              <a:t>Progesterone</a:t>
            </a:r>
            <a:r>
              <a:rPr lang="en-US" sz="3000" dirty="0">
                <a:solidFill>
                  <a:srgbClr val="00B0F0"/>
                </a:solidFill>
                <a:effectLst/>
              </a:rPr>
              <a:t>, </a:t>
            </a:r>
            <a:r>
              <a:rPr lang="en-US" sz="3000" dirty="0" smtClean="0">
                <a:solidFill>
                  <a:srgbClr val="00B0F0"/>
                </a:solidFill>
                <a:effectLst/>
              </a:rPr>
              <a:t>17-Hydroxy-progesterone, 20-B-dihydroprogesterone</a:t>
            </a:r>
          </a:p>
          <a:p>
            <a:pPr lvl="2"/>
            <a:r>
              <a:rPr lang="en-US" sz="3200" dirty="0">
                <a:solidFill>
                  <a:schemeClr val="tx2"/>
                </a:solidFill>
                <a:effectLst/>
              </a:rPr>
              <a:t>(I) the manifestation of mating behavior during </a:t>
            </a:r>
            <a:r>
              <a:rPr lang="en-US" sz="3200" dirty="0" smtClean="0">
                <a:solidFill>
                  <a:schemeClr val="tx2"/>
                </a:solidFill>
                <a:effectLst/>
              </a:rPr>
              <a:t>estrus</a:t>
            </a:r>
            <a:endParaRPr lang="en-US" sz="3200" dirty="0">
              <a:solidFill>
                <a:schemeClr val="tx2"/>
              </a:solidFill>
              <a:effectLst/>
            </a:endParaRPr>
          </a:p>
          <a:p>
            <a:pPr lvl="2"/>
            <a:r>
              <a:rPr lang="en-US" sz="3200" dirty="0">
                <a:solidFill>
                  <a:schemeClr val="tx2"/>
                </a:solidFill>
                <a:effectLst/>
              </a:rPr>
              <a:t>(2) cyclic changes in the female </a:t>
            </a:r>
            <a:r>
              <a:rPr lang="en-US" sz="3200" dirty="0" smtClean="0">
                <a:solidFill>
                  <a:schemeClr val="tx2"/>
                </a:solidFill>
                <a:effectLst/>
              </a:rPr>
              <a:t>tract</a:t>
            </a:r>
          </a:p>
          <a:p>
            <a:pPr lvl="2"/>
            <a:r>
              <a:rPr lang="en-US" sz="3200" dirty="0" smtClean="0">
                <a:solidFill>
                  <a:schemeClr val="tx2"/>
                </a:solidFill>
                <a:effectLst/>
              </a:rPr>
              <a:t>(</a:t>
            </a:r>
            <a:r>
              <a:rPr lang="en-US" sz="3200" dirty="0">
                <a:solidFill>
                  <a:schemeClr val="tx2"/>
                </a:solidFill>
                <a:effectLst/>
              </a:rPr>
              <a:t>3) duct development in the mammary </a:t>
            </a:r>
            <a:r>
              <a:rPr lang="en-US" sz="3200" dirty="0" smtClean="0">
                <a:solidFill>
                  <a:schemeClr val="tx2"/>
                </a:solidFill>
                <a:effectLst/>
              </a:rPr>
              <a:t>gland</a:t>
            </a:r>
            <a:endParaRPr lang="en-US" sz="3200" dirty="0">
              <a:solidFill>
                <a:schemeClr val="tx2"/>
              </a:solidFill>
              <a:effectLst/>
            </a:endParaRPr>
          </a:p>
          <a:p>
            <a:pPr lvl="2"/>
            <a:r>
              <a:rPr lang="en-US" sz="3200" dirty="0">
                <a:solidFill>
                  <a:schemeClr val="tx2"/>
                </a:solidFill>
                <a:effectLst/>
              </a:rPr>
              <a:t>(4) development of secondary sex characteristics in </a:t>
            </a:r>
            <a:r>
              <a:rPr lang="en-US" sz="3200" dirty="0" smtClean="0">
                <a:solidFill>
                  <a:schemeClr val="tx2"/>
                </a:solidFill>
                <a:effectLst/>
              </a:rPr>
              <a:t>females</a:t>
            </a:r>
          </a:p>
          <a:p>
            <a:pPr lvl="2"/>
            <a:r>
              <a:rPr lang="en-US" sz="3200" dirty="0" smtClean="0">
                <a:solidFill>
                  <a:schemeClr val="tx2"/>
                </a:solidFill>
                <a:effectLst/>
              </a:rPr>
              <a:t>(5) regulate FSH and LH secretion </a:t>
            </a:r>
            <a:endParaRPr lang="en-US" sz="3200" dirty="0">
              <a:solidFill>
                <a:schemeClr val="tx2"/>
              </a:solidFill>
              <a:effectLst/>
            </a:endParaRPr>
          </a:p>
          <a:p>
            <a:pPr lvl="2"/>
            <a:endParaRPr lang="en-US" sz="2600" dirty="0" smtClean="0">
              <a:solidFill>
                <a:srgbClr val="00B0F0"/>
              </a:solidFill>
              <a:effectLst/>
            </a:endParaRPr>
          </a:p>
          <a:p>
            <a:pPr lvl="2"/>
            <a:endParaRPr lang="en-US" sz="2200" dirty="0">
              <a:solidFill>
                <a:srgbClr val="FFC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76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167425"/>
            <a:ext cx="10353761" cy="113334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881" y="386366"/>
            <a:ext cx="11281893" cy="6310647"/>
          </a:xfrm>
        </p:spPr>
        <p:txBody>
          <a:bodyPr>
            <a:normAutofit/>
          </a:bodyPr>
          <a:lstStyle/>
          <a:p>
            <a:pPr marL="914400" lvl="2" indent="0">
              <a:buNone/>
            </a:pPr>
            <a:r>
              <a:rPr lang="en-US" sz="3600" dirty="0">
                <a:solidFill>
                  <a:srgbClr val="FFFF00"/>
                </a:solidFill>
                <a:effectLst/>
              </a:rPr>
              <a:t>HORMONES OF THE </a:t>
            </a:r>
            <a:r>
              <a:rPr lang="en-US" sz="3600" dirty="0" smtClean="0">
                <a:solidFill>
                  <a:srgbClr val="FFFF00"/>
                </a:solidFill>
                <a:effectLst/>
              </a:rPr>
              <a:t>GONADS</a:t>
            </a:r>
          </a:p>
          <a:p>
            <a:pPr marL="914400" lvl="2" indent="0">
              <a:buNone/>
            </a:pPr>
            <a:r>
              <a:rPr lang="en-US" sz="3200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/>
              </a:rPr>
              <a:t>Testosterone   </a:t>
            </a:r>
          </a:p>
          <a:p>
            <a:pPr lvl="3"/>
            <a:r>
              <a:rPr lang="en-US" sz="3000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/>
              </a:rPr>
              <a:t>Steroid hormone</a:t>
            </a:r>
          </a:p>
          <a:p>
            <a:pPr lvl="3"/>
            <a:r>
              <a:rPr lang="en-US" sz="3000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/>
              </a:rPr>
              <a:t>Testis (Leydig cells under effect of LH) </a:t>
            </a:r>
          </a:p>
          <a:p>
            <a:pPr lvl="3"/>
            <a:r>
              <a:rPr lang="en-US" sz="3000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/>
              </a:rPr>
              <a:t>Testosterone, Androstenedione, Dihydrotestosterone</a:t>
            </a:r>
            <a:endParaRPr lang="en-US" sz="2600" dirty="0" smtClean="0">
              <a:solidFill>
                <a:schemeClr val="accent5">
                  <a:lumMod val="40000"/>
                  <a:lumOff val="60000"/>
                </a:schemeClr>
              </a:solidFill>
              <a:effectLst/>
            </a:endParaRPr>
          </a:p>
          <a:p>
            <a:pPr lvl="2"/>
            <a:endParaRPr lang="en-US" sz="2200" dirty="0">
              <a:solidFill>
                <a:srgbClr val="FFC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02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167425"/>
            <a:ext cx="10353761" cy="113334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881" y="386366"/>
            <a:ext cx="11281893" cy="6310647"/>
          </a:xfrm>
        </p:spPr>
        <p:txBody>
          <a:bodyPr>
            <a:normAutofit/>
          </a:bodyPr>
          <a:lstStyle/>
          <a:p>
            <a:pPr marL="914400" lvl="2" indent="0">
              <a:buNone/>
            </a:pPr>
            <a:r>
              <a:rPr lang="en-US" sz="3600" dirty="0">
                <a:solidFill>
                  <a:srgbClr val="FFFF00"/>
                </a:solidFill>
                <a:effectLst/>
              </a:rPr>
              <a:t>HORMONES OF THE </a:t>
            </a:r>
            <a:r>
              <a:rPr lang="en-US" sz="3600" dirty="0" smtClean="0">
                <a:solidFill>
                  <a:srgbClr val="FFFF00"/>
                </a:solidFill>
                <a:effectLst/>
              </a:rPr>
              <a:t>GONADS</a:t>
            </a:r>
          </a:p>
          <a:p>
            <a:pPr lvl="2"/>
            <a:r>
              <a:rPr lang="en-US" sz="3200" dirty="0" smtClean="0">
                <a:effectLst/>
              </a:rPr>
              <a:t>Inhibin (protein hormone) from granulosa cells </a:t>
            </a:r>
          </a:p>
          <a:p>
            <a:pPr lvl="2"/>
            <a:r>
              <a:rPr lang="en-US" sz="3200" dirty="0">
                <a:effectLst/>
              </a:rPr>
              <a:t>Activin (protein hormone) from granulosa cells </a:t>
            </a:r>
            <a:endParaRPr lang="en-US" sz="3200" dirty="0" smtClean="0">
              <a:effectLst/>
            </a:endParaRPr>
          </a:p>
          <a:p>
            <a:pPr lvl="2"/>
            <a:r>
              <a:rPr lang="en-US" sz="3200" dirty="0">
                <a:effectLst/>
              </a:rPr>
              <a:t>Relaxin polypeptide hormone </a:t>
            </a:r>
            <a:r>
              <a:rPr lang="en-US" sz="3200" dirty="0" smtClean="0">
                <a:effectLst/>
              </a:rPr>
              <a:t>from corpus luteum as well as placenta </a:t>
            </a:r>
          </a:p>
          <a:p>
            <a:pPr lvl="2"/>
            <a:r>
              <a:rPr lang="en-US" sz="3200" dirty="0" smtClean="0">
                <a:effectLst/>
              </a:rPr>
              <a:t>Oxytocin peptide hormone from corpus luteum </a:t>
            </a:r>
            <a:endParaRPr lang="en-US" sz="2600" dirty="0" smtClean="0">
              <a:effectLst/>
            </a:endParaRPr>
          </a:p>
          <a:p>
            <a:pPr lvl="2"/>
            <a:endParaRPr lang="en-US" sz="2200" dirty="0">
              <a:solidFill>
                <a:srgbClr val="FFC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56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167425"/>
            <a:ext cx="10353761" cy="113334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881" y="386366"/>
            <a:ext cx="11281893" cy="6310647"/>
          </a:xfrm>
        </p:spPr>
        <p:txBody>
          <a:bodyPr>
            <a:normAutofit/>
          </a:bodyPr>
          <a:lstStyle/>
          <a:p>
            <a:pPr marL="914400" lvl="2" indent="0">
              <a:buNone/>
            </a:pPr>
            <a:r>
              <a:rPr lang="en-US" sz="3600" dirty="0" smtClean="0">
                <a:solidFill>
                  <a:srgbClr val="FFFF00"/>
                </a:solidFill>
                <a:effectLst/>
              </a:rPr>
              <a:t>HORMONES </a:t>
            </a:r>
            <a:r>
              <a:rPr lang="en-US" sz="3600" dirty="0">
                <a:solidFill>
                  <a:srgbClr val="FFFF00"/>
                </a:solidFill>
                <a:effectLst/>
              </a:rPr>
              <a:t>OF </a:t>
            </a:r>
            <a:r>
              <a:rPr lang="en-US" sz="3600" dirty="0" smtClean="0">
                <a:solidFill>
                  <a:srgbClr val="FFFF00"/>
                </a:solidFill>
                <a:effectLst/>
              </a:rPr>
              <a:t>THE ADRENAL CORTEX</a:t>
            </a:r>
          </a:p>
          <a:p>
            <a:pPr marL="914400" lvl="2" indent="0">
              <a:buNone/>
            </a:pPr>
            <a:r>
              <a:rPr lang="en-US" sz="2800" dirty="0">
                <a:effectLst/>
              </a:rPr>
              <a:t>The adrenal cortex produces two classes of steroid hormones that have been associated with</a:t>
            </a:r>
          </a:p>
          <a:p>
            <a:pPr lvl="3"/>
            <a:r>
              <a:rPr lang="en-US" sz="2600" dirty="0">
                <a:effectLst/>
              </a:rPr>
              <a:t>mineral metabolism (mineralocorticoids) </a:t>
            </a:r>
            <a:endParaRPr lang="en-US" sz="2600" dirty="0" smtClean="0">
              <a:effectLst/>
            </a:endParaRPr>
          </a:p>
          <a:p>
            <a:pPr lvl="3"/>
            <a:r>
              <a:rPr lang="en-US" sz="2800" dirty="0" smtClean="0">
                <a:effectLst/>
              </a:rPr>
              <a:t>carbohydrate </a:t>
            </a:r>
            <a:r>
              <a:rPr lang="en-US" sz="2800" dirty="0">
                <a:effectLst/>
              </a:rPr>
              <a:t>metabolism (</a:t>
            </a:r>
            <a:r>
              <a:rPr lang="en-US" sz="2800" dirty="0" smtClean="0">
                <a:effectLst/>
              </a:rPr>
              <a:t>glucocorticoids)</a:t>
            </a:r>
          </a:p>
          <a:p>
            <a:pPr lvl="3"/>
            <a:r>
              <a:rPr lang="en-US" sz="2800" dirty="0" smtClean="0">
                <a:effectLst/>
              </a:rPr>
              <a:t>progestins</a:t>
            </a:r>
            <a:r>
              <a:rPr lang="en-US" sz="2800" dirty="0">
                <a:effectLst/>
              </a:rPr>
              <a:t>, estrogens, and </a:t>
            </a:r>
            <a:r>
              <a:rPr lang="en-US" sz="2800" dirty="0" smtClean="0">
                <a:effectLst/>
              </a:rPr>
              <a:t>androgens</a:t>
            </a:r>
          </a:p>
          <a:p>
            <a:pPr lvl="3"/>
            <a:r>
              <a:rPr lang="en-US" sz="2800" dirty="0" smtClean="0">
                <a:effectLst/>
              </a:rPr>
              <a:t>Cortisone and cortisol   </a:t>
            </a:r>
            <a:endParaRPr lang="en-US" sz="2800" dirty="0">
              <a:effectLst/>
            </a:endParaRPr>
          </a:p>
          <a:p>
            <a:pPr lvl="4"/>
            <a:r>
              <a:rPr lang="en-US" sz="2600" dirty="0" smtClean="0">
                <a:solidFill>
                  <a:srgbClr val="00B0F0"/>
                </a:solidFill>
                <a:effectLst/>
              </a:rPr>
              <a:t>Play </a:t>
            </a:r>
            <a:r>
              <a:rPr lang="en-US" sz="2600" dirty="0" smtClean="0">
                <a:solidFill>
                  <a:srgbClr val="00B0F0"/>
                </a:solidFill>
                <a:effectLst/>
              </a:rPr>
              <a:t>role for parturition </a:t>
            </a:r>
            <a:endParaRPr lang="en-US" sz="2600" dirty="0" smtClean="0">
              <a:solidFill>
                <a:srgbClr val="00B0F0"/>
              </a:solidFill>
              <a:effectLst/>
            </a:endParaRPr>
          </a:p>
          <a:p>
            <a:pPr lvl="4"/>
            <a:r>
              <a:rPr lang="en-US" sz="2800" dirty="0" smtClean="0">
                <a:solidFill>
                  <a:srgbClr val="00B0F0"/>
                </a:solidFill>
                <a:effectLst/>
              </a:rPr>
              <a:t>Has </a:t>
            </a:r>
            <a:r>
              <a:rPr lang="en-US" sz="2800" dirty="0" smtClean="0">
                <a:solidFill>
                  <a:srgbClr val="00B0F0"/>
                </a:solidFill>
                <a:effectLst/>
              </a:rPr>
              <a:t>effect indirectly on reproduction </a:t>
            </a:r>
            <a:endParaRPr lang="en-US" sz="2600" dirty="0" smtClean="0">
              <a:solidFill>
                <a:srgbClr val="00B0F0"/>
              </a:solidFill>
              <a:effectLst/>
            </a:endParaRPr>
          </a:p>
          <a:p>
            <a:pPr lvl="2"/>
            <a:endParaRPr lang="en-US" sz="2200" dirty="0">
              <a:solidFill>
                <a:srgbClr val="FFC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56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167425"/>
            <a:ext cx="10353761" cy="113334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80303" y="386366"/>
            <a:ext cx="12119018" cy="6310647"/>
          </a:xfrm>
        </p:spPr>
        <p:txBody>
          <a:bodyPr>
            <a:normAutofit/>
          </a:bodyPr>
          <a:lstStyle/>
          <a:p>
            <a:pPr marL="914400" lvl="2" indent="0">
              <a:buNone/>
            </a:pPr>
            <a:r>
              <a:rPr lang="en-US" sz="3600" dirty="0" smtClean="0">
                <a:solidFill>
                  <a:srgbClr val="FFFF00"/>
                </a:solidFill>
                <a:effectLst/>
              </a:rPr>
              <a:t>HORMONES OF PLACENTA</a:t>
            </a:r>
          </a:p>
          <a:p>
            <a:pPr marL="914400" lvl="2" indent="0">
              <a:buNone/>
            </a:pPr>
            <a:r>
              <a:rPr lang="en-US" sz="2800" dirty="0">
                <a:effectLst/>
              </a:rPr>
              <a:t>The </a:t>
            </a:r>
            <a:r>
              <a:rPr lang="en-US" sz="2800" dirty="0" smtClean="0">
                <a:effectLst/>
              </a:rPr>
              <a:t>placenta and </a:t>
            </a:r>
            <a:r>
              <a:rPr lang="en-US" sz="2800" dirty="0">
                <a:effectLst/>
              </a:rPr>
              <a:t>does not fit the classical definition of </a:t>
            </a:r>
            <a:r>
              <a:rPr lang="en-US" sz="2800" dirty="0" smtClean="0">
                <a:effectLst/>
              </a:rPr>
              <a:t>an endocrine </a:t>
            </a:r>
            <a:r>
              <a:rPr lang="en-US" sz="2800" dirty="0">
                <a:effectLst/>
              </a:rPr>
              <a:t>gland but does assume </a:t>
            </a:r>
            <a:r>
              <a:rPr lang="en-US" sz="2800" dirty="0" smtClean="0">
                <a:effectLst/>
              </a:rPr>
              <a:t>an endocrine </a:t>
            </a:r>
            <a:r>
              <a:rPr lang="en-US" sz="2800" dirty="0">
                <a:effectLst/>
              </a:rPr>
              <a:t>function during </a:t>
            </a:r>
            <a:r>
              <a:rPr lang="en-US" sz="2800" dirty="0" smtClean="0">
                <a:effectLst/>
              </a:rPr>
              <a:t>pregnancy</a:t>
            </a:r>
          </a:p>
          <a:p>
            <a:pPr marL="914400" lvl="2" indent="0">
              <a:buNone/>
            </a:pPr>
            <a:r>
              <a:rPr lang="en-US" sz="2800" dirty="0" smtClean="0">
                <a:solidFill>
                  <a:srgbClr val="00B0F0"/>
                </a:solidFill>
                <a:effectLst/>
              </a:rPr>
              <a:t>1- Estrogens</a:t>
            </a:r>
            <a:r>
              <a:rPr lang="en-US" sz="2800" dirty="0">
                <a:solidFill>
                  <a:srgbClr val="00B0F0"/>
                </a:solidFill>
                <a:effectLst/>
              </a:rPr>
              <a:t>, </a:t>
            </a:r>
            <a:r>
              <a:rPr lang="en-US" sz="2800" dirty="0" smtClean="0">
                <a:solidFill>
                  <a:srgbClr val="00B0F0"/>
                </a:solidFill>
                <a:effectLst/>
              </a:rPr>
              <a:t>progestins and relaxin</a:t>
            </a:r>
          </a:p>
          <a:p>
            <a:pPr marL="914400" lvl="2" indent="0">
              <a:buNone/>
            </a:pPr>
            <a:r>
              <a:rPr lang="en-US" sz="2800" dirty="0" smtClean="0">
                <a:solidFill>
                  <a:srgbClr val="00B0F0"/>
                </a:solidFill>
                <a:effectLst/>
              </a:rPr>
              <a:t>2- Human chorionic gonadotropin </a:t>
            </a:r>
            <a:r>
              <a:rPr lang="en-US" sz="2800" dirty="0">
                <a:solidFill>
                  <a:srgbClr val="00B0F0"/>
                </a:solidFill>
                <a:effectLst/>
              </a:rPr>
              <a:t>(hCG</a:t>
            </a:r>
            <a:r>
              <a:rPr lang="en-US" sz="2800" dirty="0" smtClean="0">
                <a:solidFill>
                  <a:srgbClr val="00B0F0"/>
                </a:solidFill>
                <a:effectLst/>
              </a:rPr>
              <a:t>)</a:t>
            </a:r>
          </a:p>
          <a:p>
            <a:pPr marL="914400" lvl="2" indent="0">
              <a:buNone/>
            </a:pPr>
            <a:r>
              <a:rPr lang="en-US" sz="2800" dirty="0">
                <a:solidFill>
                  <a:srgbClr val="00B0F0"/>
                </a:solidFill>
                <a:effectLst/>
              </a:rPr>
              <a:t>3- Pregnant mare serum gonadotropin (PMSG), which </a:t>
            </a:r>
            <a:r>
              <a:rPr lang="en-US" sz="2800" dirty="0" smtClean="0">
                <a:solidFill>
                  <a:srgbClr val="00B0F0"/>
                </a:solidFill>
                <a:effectLst/>
              </a:rPr>
              <a:t>is sometimes </a:t>
            </a:r>
            <a:r>
              <a:rPr lang="en-US" sz="2800" dirty="0">
                <a:solidFill>
                  <a:srgbClr val="00B0F0"/>
                </a:solidFill>
                <a:effectLst/>
              </a:rPr>
              <a:t>called equine </a:t>
            </a:r>
            <a:r>
              <a:rPr lang="en-US" sz="2800" dirty="0" smtClean="0">
                <a:solidFill>
                  <a:srgbClr val="00B0F0"/>
                </a:solidFill>
                <a:effectLst/>
              </a:rPr>
              <a:t>chorionic gonadotropin </a:t>
            </a:r>
            <a:r>
              <a:rPr lang="en-US" sz="2800" dirty="0">
                <a:solidFill>
                  <a:srgbClr val="00B0F0"/>
                </a:solidFill>
                <a:effectLst/>
              </a:rPr>
              <a:t>(</a:t>
            </a:r>
            <a:r>
              <a:rPr lang="en-US" sz="2800" dirty="0" err="1">
                <a:solidFill>
                  <a:srgbClr val="00B0F0"/>
                </a:solidFill>
                <a:effectLst/>
              </a:rPr>
              <a:t>eCG</a:t>
            </a:r>
            <a:r>
              <a:rPr lang="en-US" sz="2800" dirty="0">
                <a:solidFill>
                  <a:srgbClr val="00B0F0"/>
                </a:solidFill>
                <a:effectLst/>
              </a:rPr>
              <a:t>)</a:t>
            </a:r>
            <a:endParaRPr lang="en-US" sz="2800" dirty="0" smtClean="0">
              <a:solidFill>
                <a:srgbClr val="00B0F0"/>
              </a:solidFill>
              <a:effectLst/>
            </a:endParaRPr>
          </a:p>
          <a:p>
            <a:pPr lvl="2"/>
            <a:endParaRPr lang="en-US" sz="2600" dirty="0" smtClean="0">
              <a:solidFill>
                <a:srgbClr val="00B0F0"/>
              </a:solidFill>
              <a:effectLst/>
            </a:endParaRPr>
          </a:p>
          <a:p>
            <a:pPr lvl="2"/>
            <a:endParaRPr lang="en-US" sz="2200" dirty="0">
              <a:solidFill>
                <a:srgbClr val="FFC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49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167425"/>
            <a:ext cx="10353761" cy="1133341"/>
          </a:xfrm>
        </p:spPr>
        <p:txBody>
          <a:bodyPr>
            <a:normAutofit/>
          </a:bodyPr>
          <a:lstStyle/>
          <a:p>
            <a:r>
              <a:rPr lang="en-US" sz="3600" dirty="0">
                <a:effectLst/>
              </a:rPr>
              <a:t> </a:t>
            </a:r>
            <a:endParaRPr lang="en-US" sz="3600" dirty="0">
              <a:solidFill>
                <a:srgbClr val="FFFF00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881" y="167426"/>
            <a:ext cx="11384925" cy="6529588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en-US" sz="3600" dirty="0">
                <a:solidFill>
                  <a:srgbClr val="FFFF00"/>
                </a:solidFill>
              </a:rPr>
              <a:t>Endocrine </a:t>
            </a:r>
            <a:r>
              <a:rPr lang="en-US" sz="3600" dirty="0" smtClean="0">
                <a:solidFill>
                  <a:srgbClr val="FFFF00"/>
                </a:solidFill>
              </a:rPr>
              <a:t>glands secrete </a:t>
            </a:r>
            <a:r>
              <a:rPr lang="en-US" sz="3600" dirty="0">
                <a:solidFill>
                  <a:srgbClr val="FFFF00"/>
                </a:solidFill>
              </a:rPr>
              <a:t>internally. They secrete directly </a:t>
            </a:r>
            <a:r>
              <a:rPr lang="en-US" sz="3600" dirty="0" smtClean="0">
                <a:solidFill>
                  <a:srgbClr val="FFFF00"/>
                </a:solidFill>
              </a:rPr>
              <a:t>into the bloodstream</a:t>
            </a:r>
          </a:p>
          <a:p>
            <a:pPr lvl="1"/>
            <a:r>
              <a:rPr lang="en-US" sz="3600" dirty="0" smtClean="0">
                <a:solidFill>
                  <a:srgbClr val="92D050"/>
                </a:solidFill>
              </a:rPr>
              <a:t>Exocrine </a:t>
            </a:r>
            <a:r>
              <a:rPr lang="en-US" sz="3600" dirty="0">
                <a:solidFill>
                  <a:srgbClr val="92D050"/>
                </a:solidFill>
              </a:rPr>
              <a:t>glands which have ducts and secrete </a:t>
            </a:r>
            <a:r>
              <a:rPr lang="en-US" sz="3600" dirty="0" smtClean="0">
                <a:solidFill>
                  <a:srgbClr val="92D050"/>
                </a:solidFill>
              </a:rPr>
              <a:t>externally, not </a:t>
            </a:r>
            <a:r>
              <a:rPr lang="en-US" sz="3600" dirty="0">
                <a:solidFill>
                  <a:srgbClr val="92D050"/>
                </a:solidFill>
              </a:rPr>
              <a:t>into the </a:t>
            </a:r>
            <a:r>
              <a:rPr lang="en-US" sz="3600" dirty="0" smtClean="0">
                <a:solidFill>
                  <a:srgbClr val="92D050"/>
                </a:solidFill>
              </a:rPr>
              <a:t>bloodstream</a:t>
            </a:r>
            <a:endParaRPr lang="en-US" sz="3600" dirty="0">
              <a:solidFill>
                <a:srgbClr val="92D050"/>
              </a:solidFill>
            </a:endParaRPr>
          </a:p>
          <a:p>
            <a:pPr lvl="1"/>
            <a:r>
              <a:rPr lang="en-US" sz="3600" dirty="0" smtClean="0">
                <a:solidFill>
                  <a:srgbClr val="00B0F0"/>
                </a:solidFill>
              </a:rPr>
              <a:t>Hormones: chemical agents which are </a:t>
            </a:r>
            <a:r>
              <a:rPr lang="en-US" sz="3600" dirty="0">
                <a:solidFill>
                  <a:srgbClr val="00B0F0"/>
                </a:solidFill>
              </a:rPr>
              <a:t>carried by the blood to cells within a target organ or to other target cells where they </a:t>
            </a:r>
            <a:r>
              <a:rPr lang="en-US" sz="3600" dirty="0" smtClean="0">
                <a:solidFill>
                  <a:srgbClr val="00B0F0"/>
                </a:solidFill>
              </a:rPr>
              <a:t>regulate a </a:t>
            </a:r>
            <a:r>
              <a:rPr lang="en-US" sz="3600" dirty="0">
                <a:solidFill>
                  <a:srgbClr val="00B0F0"/>
                </a:solidFill>
              </a:rPr>
              <a:t>specific physiological activity</a:t>
            </a:r>
            <a:endParaRPr lang="en-US" sz="3600" dirty="0" smtClean="0">
              <a:solidFill>
                <a:srgbClr val="00B0F0"/>
              </a:solidFill>
            </a:endParaRPr>
          </a:p>
          <a:p>
            <a:pPr lvl="1"/>
            <a:r>
              <a:rPr lang="en-US" sz="3600" dirty="0">
                <a:solidFill>
                  <a:srgbClr val="FFC000"/>
                </a:solidFill>
              </a:rPr>
              <a:t>A</a:t>
            </a:r>
            <a:r>
              <a:rPr lang="en-US" sz="3600" dirty="0" smtClean="0">
                <a:solidFill>
                  <a:srgbClr val="FFC000"/>
                </a:solidFill>
              </a:rPr>
              <a:t>utocrine </a:t>
            </a:r>
            <a:r>
              <a:rPr lang="en-US" sz="3600" dirty="0">
                <a:solidFill>
                  <a:srgbClr val="FFC000"/>
                </a:solidFill>
              </a:rPr>
              <a:t>(affecting the </a:t>
            </a:r>
            <a:r>
              <a:rPr lang="en-US" sz="3600" dirty="0" smtClean="0">
                <a:solidFill>
                  <a:srgbClr val="FFC000"/>
                </a:solidFill>
              </a:rPr>
              <a:t>cells that </a:t>
            </a:r>
            <a:r>
              <a:rPr lang="en-US" sz="3600" dirty="0">
                <a:solidFill>
                  <a:srgbClr val="FFC000"/>
                </a:solidFill>
              </a:rPr>
              <a:t>secrete </a:t>
            </a:r>
            <a:r>
              <a:rPr lang="en-US" sz="3600" dirty="0" smtClean="0">
                <a:solidFill>
                  <a:srgbClr val="FFC000"/>
                </a:solidFill>
              </a:rPr>
              <a:t>it) </a:t>
            </a:r>
          </a:p>
          <a:p>
            <a:pPr lvl="1"/>
            <a:r>
              <a:rPr lang="en-US" sz="36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paracrine </a:t>
            </a:r>
            <a:r>
              <a:rPr lang="en-US" sz="3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(affecting other cells in the same </a:t>
            </a:r>
            <a:r>
              <a:rPr lang="en-US" sz="36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organ)</a:t>
            </a:r>
          </a:p>
          <a:p>
            <a:pPr lvl="1"/>
            <a:r>
              <a:rPr lang="en-US" sz="3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Endocrine its effect through circulatory system</a:t>
            </a:r>
            <a:endParaRPr lang="en-US" sz="3600" dirty="0" smtClean="0">
              <a:solidFill>
                <a:srgbClr val="FFFF00"/>
              </a:solidFill>
            </a:endParaRPr>
          </a:p>
          <a:p>
            <a:pPr marL="457200" lvl="1" indent="0">
              <a:buNone/>
            </a:pPr>
            <a:endParaRPr lang="en-US" sz="3600" dirty="0"/>
          </a:p>
          <a:p>
            <a:pPr marL="457200" lvl="1" indent="0">
              <a:buNone/>
            </a:pPr>
            <a:endParaRPr lang="en-US" sz="36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2008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167425"/>
            <a:ext cx="10353761" cy="113334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80303" y="386366"/>
            <a:ext cx="12119018" cy="6310647"/>
          </a:xfrm>
        </p:spPr>
        <p:txBody>
          <a:bodyPr>
            <a:normAutofit/>
          </a:bodyPr>
          <a:lstStyle/>
          <a:p>
            <a:pPr marL="914400" lvl="2" indent="0">
              <a:buNone/>
            </a:pPr>
            <a:r>
              <a:rPr lang="en-US" sz="3600" dirty="0" smtClean="0">
                <a:solidFill>
                  <a:srgbClr val="FFFF00"/>
                </a:solidFill>
                <a:effectLst/>
              </a:rPr>
              <a:t>HORMONES OF UTERUS </a:t>
            </a:r>
          </a:p>
          <a:p>
            <a:pPr lvl="2"/>
            <a:r>
              <a:rPr lang="en-US" sz="2600" dirty="0" smtClean="0">
                <a:solidFill>
                  <a:srgbClr val="00B0F0"/>
                </a:solidFill>
                <a:effectLst/>
              </a:rPr>
              <a:t>Prostaglandins F2 alpha </a:t>
            </a:r>
          </a:p>
          <a:p>
            <a:pPr lvl="2"/>
            <a:r>
              <a:rPr lang="en-US" sz="2600" dirty="0" smtClean="0">
                <a:solidFill>
                  <a:srgbClr val="00B0F0"/>
                </a:solidFill>
                <a:effectLst/>
              </a:rPr>
              <a:t>Unsaturated fatty acid </a:t>
            </a:r>
          </a:p>
          <a:p>
            <a:pPr lvl="2"/>
            <a:r>
              <a:rPr lang="en-US" sz="2600" dirty="0" smtClean="0">
                <a:solidFill>
                  <a:srgbClr val="00B0F0"/>
                </a:solidFill>
                <a:effectLst/>
              </a:rPr>
              <a:t>Many types of prostaglandins </a:t>
            </a:r>
          </a:p>
          <a:p>
            <a:pPr lvl="2"/>
            <a:endParaRPr lang="en-US" sz="2200" dirty="0">
              <a:solidFill>
                <a:srgbClr val="FFC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51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167425"/>
            <a:ext cx="10353761" cy="113334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881" y="386366"/>
            <a:ext cx="11281893" cy="6310647"/>
          </a:xfrm>
        </p:spPr>
        <p:txBody>
          <a:bodyPr>
            <a:normAutofit/>
          </a:bodyPr>
          <a:lstStyle/>
          <a:p>
            <a:pPr marL="914400" lvl="2" indent="0">
              <a:buNone/>
            </a:pPr>
            <a:r>
              <a:rPr lang="en-US" sz="3200" dirty="0">
                <a:solidFill>
                  <a:srgbClr val="FFFF00"/>
                </a:solidFill>
                <a:effectLst/>
              </a:rPr>
              <a:t>REGULATION OF HORMONAL </a:t>
            </a:r>
            <a:r>
              <a:rPr lang="en-US" sz="3200" dirty="0" smtClean="0">
                <a:solidFill>
                  <a:srgbClr val="FFFF00"/>
                </a:solidFill>
                <a:effectLst/>
              </a:rPr>
              <a:t>RECEPTOR SITES</a:t>
            </a:r>
          </a:p>
          <a:p>
            <a:pPr lvl="2"/>
            <a:endParaRPr lang="en-US" sz="2600" dirty="0" smtClean="0">
              <a:solidFill>
                <a:srgbClr val="00B0F0"/>
              </a:solidFill>
              <a:effectLst/>
            </a:endParaRPr>
          </a:p>
          <a:p>
            <a:pPr lvl="2"/>
            <a:endParaRPr lang="en-US" sz="2200" dirty="0">
              <a:solidFill>
                <a:srgbClr val="FFC000"/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375" y="1519707"/>
            <a:ext cx="8706118" cy="4934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31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167425"/>
            <a:ext cx="10353761" cy="113334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881" y="386366"/>
            <a:ext cx="11281893" cy="6310647"/>
          </a:xfrm>
        </p:spPr>
        <p:txBody>
          <a:bodyPr>
            <a:normAutofit/>
          </a:bodyPr>
          <a:lstStyle/>
          <a:p>
            <a:pPr marL="914400" lvl="2" indent="0">
              <a:buNone/>
            </a:pPr>
            <a:r>
              <a:rPr lang="en-US" sz="3200" dirty="0">
                <a:solidFill>
                  <a:srgbClr val="FFFF00"/>
                </a:solidFill>
                <a:effectLst/>
              </a:rPr>
              <a:t>REGULATION OF HORMONAL </a:t>
            </a:r>
            <a:r>
              <a:rPr lang="en-US" sz="3200" dirty="0" smtClean="0">
                <a:solidFill>
                  <a:srgbClr val="FFFF00"/>
                </a:solidFill>
                <a:effectLst/>
              </a:rPr>
              <a:t>RECEPTOR SITES</a:t>
            </a:r>
          </a:p>
          <a:p>
            <a:pPr lvl="2"/>
            <a:endParaRPr lang="en-US" sz="2600" dirty="0" smtClean="0">
              <a:solidFill>
                <a:srgbClr val="00B0F0"/>
              </a:solidFill>
              <a:effectLst/>
            </a:endParaRPr>
          </a:p>
          <a:p>
            <a:pPr lvl="2"/>
            <a:endParaRPr lang="en-US" sz="2200" dirty="0">
              <a:solidFill>
                <a:srgbClr val="FFC000"/>
              </a:solidFill>
            </a:endParaRP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677" y="1655412"/>
            <a:ext cx="8474299" cy="4686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91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167425"/>
            <a:ext cx="10353761" cy="113334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881" y="386366"/>
            <a:ext cx="11281893" cy="6310647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3400" dirty="0" smtClean="0">
                <a:solidFill>
                  <a:srgbClr val="FFFF00"/>
                </a:solidFill>
                <a:effectLst/>
              </a:rPr>
              <a:t>Determination the percentage of dead and live sperm</a:t>
            </a:r>
          </a:p>
          <a:p>
            <a:pPr lvl="2"/>
            <a:r>
              <a:rPr lang="en-US" sz="2800" dirty="0" smtClean="0">
                <a:effectLst/>
              </a:rPr>
              <a:t>Determine the quality of semen </a:t>
            </a:r>
          </a:p>
          <a:p>
            <a:pPr lvl="2"/>
            <a:r>
              <a:rPr lang="en-US" sz="2800" dirty="0">
                <a:solidFill>
                  <a:srgbClr val="92D050"/>
                </a:solidFill>
                <a:effectLst/>
              </a:rPr>
              <a:t>The acceptable ratio for dead sperm not more than 20%  </a:t>
            </a:r>
          </a:p>
          <a:p>
            <a:pPr lvl="2"/>
            <a:r>
              <a:rPr lang="en-US" sz="2800" dirty="0" smtClean="0">
                <a:effectLst/>
              </a:rPr>
              <a:t>There are many methods to determine this ratio:</a:t>
            </a:r>
          </a:p>
          <a:p>
            <a:pPr lvl="3"/>
            <a:r>
              <a:rPr lang="en-US" sz="2800" dirty="0" smtClean="0">
                <a:solidFill>
                  <a:srgbClr val="FFC000"/>
                </a:solidFill>
                <a:effectLst/>
              </a:rPr>
              <a:t>A special stain (the dead sperms absorb the stain due to the permeabilization of its membrane not like live sperm)</a:t>
            </a:r>
          </a:p>
          <a:p>
            <a:pPr lvl="3"/>
            <a:endParaRPr lang="en-US" sz="2800" dirty="0" smtClean="0">
              <a:solidFill>
                <a:srgbClr val="FFC000"/>
              </a:solidFill>
              <a:effectLst/>
            </a:endParaRPr>
          </a:p>
          <a:p>
            <a:pPr marL="914400" lvl="2" indent="0">
              <a:buNone/>
            </a:pPr>
            <a:endParaRPr lang="en-US" sz="2600" dirty="0" smtClean="0">
              <a:effectLst/>
            </a:endParaRPr>
          </a:p>
          <a:p>
            <a:pPr lvl="2"/>
            <a:r>
              <a:rPr lang="en-US" sz="2600" dirty="0" smtClean="0">
                <a:solidFill>
                  <a:srgbClr val="00B0F0"/>
                </a:solidFill>
                <a:effectLst/>
              </a:rPr>
              <a:t> </a:t>
            </a:r>
          </a:p>
          <a:p>
            <a:pPr lvl="2"/>
            <a:endParaRPr lang="en-US" sz="2200" dirty="0">
              <a:solidFill>
                <a:srgbClr val="FFC000"/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854" y="4134115"/>
            <a:ext cx="3988091" cy="2318197"/>
          </a:xfrm>
          <a:prstGeom prst="rect">
            <a:avLst/>
          </a:prstGeom>
        </p:spPr>
      </p:pic>
      <p:sp>
        <p:nvSpPr>
          <p:cNvPr id="5" name="AutoShape 2" descr="نتيجة بحث الصور عن ‪dead and live sperm‬‏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772" y="4134115"/>
            <a:ext cx="4089328" cy="2318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76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167425"/>
            <a:ext cx="10353761" cy="113334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881" y="386366"/>
            <a:ext cx="11281893" cy="6310647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3400" dirty="0" smtClean="0">
                <a:solidFill>
                  <a:srgbClr val="FFFF00"/>
                </a:solidFill>
                <a:effectLst/>
              </a:rPr>
              <a:t>Determination the percentage of dead and live sperm</a:t>
            </a:r>
          </a:p>
          <a:p>
            <a:pPr lvl="2"/>
            <a:r>
              <a:rPr lang="en-US" sz="2800" dirty="0" smtClean="0">
                <a:effectLst/>
              </a:rPr>
              <a:t>The use of hypotonic solution </a:t>
            </a:r>
            <a:endParaRPr lang="en-US" sz="2600" dirty="0" smtClean="0">
              <a:effectLst/>
            </a:endParaRPr>
          </a:p>
          <a:p>
            <a:pPr lvl="2"/>
            <a:endParaRPr lang="en-US" sz="2600" dirty="0" smtClean="0">
              <a:solidFill>
                <a:srgbClr val="00B0F0"/>
              </a:solidFill>
              <a:effectLst/>
            </a:endParaRPr>
          </a:p>
          <a:p>
            <a:pPr lvl="2"/>
            <a:endParaRPr lang="en-US" sz="2200" dirty="0">
              <a:solidFill>
                <a:srgbClr val="FFC000"/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622" y="2369713"/>
            <a:ext cx="7585656" cy="3670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12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167425"/>
            <a:ext cx="10353761" cy="113334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881" y="386366"/>
            <a:ext cx="11281893" cy="6310647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3400" dirty="0" smtClean="0">
                <a:solidFill>
                  <a:srgbClr val="FFFF00"/>
                </a:solidFill>
                <a:effectLst/>
              </a:rPr>
              <a:t>Determination the percentage of dead and live sperm</a:t>
            </a:r>
          </a:p>
          <a:p>
            <a:pPr lvl="2"/>
            <a:r>
              <a:rPr lang="en-US" sz="2800" dirty="0" smtClean="0">
                <a:effectLst/>
              </a:rPr>
              <a:t>The use of florescent satin </a:t>
            </a:r>
            <a:endParaRPr lang="en-US" sz="2600" dirty="0" smtClean="0">
              <a:effectLst/>
            </a:endParaRPr>
          </a:p>
          <a:p>
            <a:pPr lvl="2"/>
            <a:endParaRPr lang="en-US" sz="2600" dirty="0" smtClean="0">
              <a:solidFill>
                <a:srgbClr val="00B0F0"/>
              </a:solidFill>
              <a:effectLst/>
            </a:endParaRPr>
          </a:p>
          <a:p>
            <a:pPr lvl="2"/>
            <a:endParaRPr lang="en-US" sz="2200" dirty="0">
              <a:solidFill>
                <a:srgbClr val="FFC000"/>
              </a:solidFill>
            </a:endParaRP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256" y="2472073"/>
            <a:ext cx="7778838" cy="3349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61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42248" y="347730"/>
            <a:ext cx="3129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IQ" sz="3600" dirty="0">
                <a:solidFill>
                  <a:srgbClr val="FFFF00"/>
                </a:solidFill>
              </a:rPr>
              <a:t> </a:t>
            </a:r>
            <a:endParaRPr lang="en-US" sz="3600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163" y="1455313"/>
            <a:ext cx="8731876" cy="500988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38987" y="347730"/>
            <a:ext cx="54582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2"/>
            <a:r>
              <a:rPr lang="en-US" sz="3600" dirty="0">
                <a:solidFill>
                  <a:srgbClr val="FFFF00"/>
                </a:solidFill>
              </a:rPr>
              <a:t>Sperm morphology  </a:t>
            </a:r>
            <a:endParaRPr lang="en-US" sz="3600" baseline="30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49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167425"/>
            <a:ext cx="10353761" cy="113334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881" y="386366"/>
            <a:ext cx="11281893" cy="6310647"/>
          </a:xfrm>
        </p:spPr>
        <p:txBody>
          <a:bodyPr>
            <a:normAutofit/>
          </a:bodyPr>
          <a:lstStyle/>
          <a:p>
            <a:pPr marL="914400" lvl="2" indent="0">
              <a:buNone/>
            </a:pPr>
            <a:r>
              <a:rPr lang="en-US" sz="3200" dirty="0" smtClean="0">
                <a:solidFill>
                  <a:srgbClr val="FFFF00"/>
                </a:solidFill>
                <a:effectLst/>
              </a:rPr>
              <a:t>Sperm morphology  </a:t>
            </a:r>
            <a:endParaRPr lang="en-US" sz="3200" baseline="30000" dirty="0">
              <a:solidFill>
                <a:srgbClr val="FFFF00"/>
              </a:solidFill>
              <a:effectLst/>
            </a:endParaRPr>
          </a:p>
          <a:p>
            <a:pPr lvl="2"/>
            <a:r>
              <a:rPr lang="en-US" sz="2800" dirty="0" smtClean="0">
                <a:effectLst/>
              </a:rPr>
              <a:t>Sperm abnormalities ( 4-10%) and not more than 10%</a:t>
            </a:r>
          </a:p>
          <a:p>
            <a:pPr lvl="3"/>
            <a:r>
              <a:rPr lang="en-US" sz="2600" dirty="0">
                <a:solidFill>
                  <a:srgbClr val="00B0F0"/>
                </a:solidFill>
                <a:effectLst/>
              </a:rPr>
              <a:t>Primary </a:t>
            </a:r>
            <a:r>
              <a:rPr lang="en-US" sz="2600" dirty="0" smtClean="0">
                <a:solidFill>
                  <a:srgbClr val="00B0F0"/>
                </a:solidFill>
                <a:effectLst/>
              </a:rPr>
              <a:t>abnormalities (</a:t>
            </a:r>
            <a:r>
              <a:rPr lang="en-US" sz="2400" dirty="0" smtClean="0">
                <a:solidFill>
                  <a:srgbClr val="00B0F0"/>
                </a:solidFill>
                <a:effectLst/>
              </a:rPr>
              <a:t>occur during spermatogenesis)</a:t>
            </a:r>
          </a:p>
          <a:p>
            <a:pPr lvl="4"/>
            <a:r>
              <a:rPr lang="en-US" sz="2400" dirty="0" smtClean="0">
                <a:solidFill>
                  <a:srgbClr val="92D050"/>
                </a:solidFill>
                <a:effectLst/>
              </a:rPr>
              <a:t>Genetics </a:t>
            </a:r>
          </a:p>
          <a:p>
            <a:pPr lvl="4"/>
            <a:r>
              <a:rPr lang="en-US" sz="2400" dirty="0" smtClean="0">
                <a:solidFill>
                  <a:srgbClr val="92D050"/>
                </a:solidFill>
                <a:effectLst/>
              </a:rPr>
              <a:t>Diseases </a:t>
            </a:r>
          </a:p>
          <a:p>
            <a:pPr lvl="4"/>
            <a:r>
              <a:rPr lang="en-US" sz="2400" dirty="0" smtClean="0">
                <a:solidFill>
                  <a:srgbClr val="92D050"/>
                </a:solidFill>
                <a:effectLst/>
              </a:rPr>
              <a:t>Environmental factors </a:t>
            </a:r>
          </a:p>
          <a:p>
            <a:pPr lvl="4"/>
            <a:r>
              <a:rPr lang="en-US" sz="2400" dirty="0" smtClean="0">
                <a:solidFill>
                  <a:srgbClr val="92D050"/>
                </a:solidFill>
                <a:effectLst/>
              </a:rPr>
              <a:t>Nutritional factor </a:t>
            </a:r>
          </a:p>
          <a:p>
            <a:pPr lvl="4"/>
            <a:r>
              <a:rPr lang="en-US" sz="2400" dirty="0" smtClean="0">
                <a:solidFill>
                  <a:srgbClr val="92D050"/>
                </a:solidFill>
                <a:effectLst/>
              </a:rPr>
              <a:t>Increasing in testis temperature</a:t>
            </a:r>
          </a:p>
          <a:p>
            <a:pPr lvl="3"/>
            <a:r>
              <a:rPr lang="en-US" sz="2600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/>
              </a:rPr>
              <a:t>Interfere with fertilization capacity   </a:t>
            </a:r>
            <a:endParaRPr lang="en-US" sz="2600" dirty="0">
              <a:solidFill>
                <a:schemeClr val="accent5">
                  <a:lumMod val="40000"/>
                  <a:lumOff val="60000"/>
                </a:schemeClr>
              </a:solidFill>
              <a:effectLst/>
            </a:endParaRPr>
          </a:p>
          <a:p>
            <a:pPr lvl="3"/>
            <a:r>
              <a:rPr lang="en-US" sz="2400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/>
              </a:rPr>
              <a:t>It include : pyriform head, tapering head, narrow head, micro head, broken mid piece, enlarged mid piece, double head  </a:t>
            </a:r>
          </a:p>
          <a:p>
            <a:pPr lvl="2"/>
            <a:endParaRPr lang="en-US" sz="2200" dirty="0">
              <a:solidFill>
                <a:srgbClr val="FFC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167425"/>
            <a:ext cx="10353761" cy="113334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881" y="386366"/>
            <a:ext cx="11281893" cy="6310647"/>
          </a:xfrm>
        </p:spPr>
        <p:txBody>
          <a:bodyPr>
            <a:normAutofit/>
          </a:bodyPr>
          <a:lstStyle/>
          <a:p>
            <a:pPr marL="914400" lvl="2" indent="0">
              <a:buNone/>
            </a:pPr>
            <a:r>
              <a:rPr lang="en-US" sz="3200" dirty="0" smtClean="0">
                <a:solidFill>
                  <a:srgbClr val="FFFF00"/>
                </a:solidFill>
                <a:effectLst/>
              </a:rPr>
              <a:t>Sperm morphology  </a:t>
            </a:r>
            <a:endParaRPr lang="en-US" sz="3200" baseline="30000" dirty="0">
              <a:solidFill>
                <a:srgbClr val="FFFF00"/>
              </a:solidFill>
              <a:effectLst/>
            </a:endParaRPr>
          </a:p>
          <a:p>
            <a:pPr lvl="2"/>
            <a:r>
              <a:rPr lang="en-US" sz="2800" dirty="0" smtClean="0">
                <a:effectLst/>
              </a:rPr>
              <a:t>Sperm abnormalities </a:t>
            </a:r>
          </a:p>
          <a:p>
            <a:pPr lvl="3"/>
            <a:r>
              <a:rPr lang="en-US" sz="2600" dirty="0" smtClean="0">
                <a:solidFill>
                  <a:srgbClr val="00B0F0"/>
                </a:solidFill>
                <a:effectLst/>
              </a:rPr>
              <a:t>Secondary abnormalities (occur outside testis especially during storage inside epididymis or ampulla) </a:t>
            </a:r>
          </a:p>
          <a:p>
            <a:pPr lvl="4"/>
            <a:r>
              <a:rPr lang="en-US" sz="2400" dirty="0" smtClean="0">
                <a:solidFill>
                  <a:srgbClr val="92D050"/>
                </a:solidFill>
                <a:effectLst/>
              </a:rPr>
              <a:t>Problems in nutrition </a:t>
            </a:r>
          </a:p>
          <a:p>
            <a:pPr lvl="2"/>
            <a:r>
              <a:rPr lang="en-US" sz="2800" dirty="0">
                <a:solidFill>
                  <a:schemeClr val="accent5">
                    <a:lumMod val="40000"/>
                    <a:lumOff val="60000"/>
                  </a:schemeClr>
                </a:solidFill>
                <a:effectLst/>
              </a:rPr>
              <a:t>Interfere with fertilization capacity   </a:t>
            </a:r>
          </a:p>
          <a:p>
            <a:pPr lvl="2"/>
            <a:r>
              <a:rPr lang="en-US" sz="2600" dirty="0">
                <a:solidFill>
                  <a:schemeClr val="accent5">
                    <a:lumMod val="40000"/>
                    <a:lumOff val="60000"/>
                  </a:schemeClr>
                </a:solidFill>
                <a:effectLst/>
              </a:rPr>
              <a:t>It include : </a:t>
            </a:r>
            <a:r>
              <a:rPr lang="en-US" sz="2600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/>
              </a:rPr>
              <a:t>cytoplasmic droplets </a:t>
            </a:r>
            <a:endParaRPr lang="en-US" sz="2600" dirty="0">
              <a:solidFill>
                <a:schemeClr val="accent5">
                  <a:lumMod val="40000"/>
                  <a:lumOff val="60000"/>
                </a:schemeClr>
              </a:solidFill>
              <a:effectLst/>
            </a:endParaRPr>
          </a:p>
          <a:p>
            <a:pPr lvl="4"/>
            <a:endParaRPr lang="en-US" sz="2400" dirty="0" smtClean="0">
              <a:solidFill>
                <a:srgbClr val="92D050"/>
              </a:solidFill>
              <a:effectLst/>
            </a:endParaRPr>
          </a:p>
          <a:p>
            <a:pPr lvl="3"/>
            <a:endParaRPr lang="en-US" sz="2600" dirty="0">
              <a:solidFill>
                <a:srgbClr val="00B0F0"/>
              </a:solidFill>
              <a:effectLst/>
            </a:endParaRPr>
          </a:p>
          <a:p>
            <a:pPr lvl="2"/>
            <a:endParaRPr lang="en-US" sz="2600" dirty="0" smtClean="0">
              <a:solidFill>
                <a:srgbClr val="00B0F0"/>
              </a:solidFill>
              <a:effectLst/>
            </a:endParaRPr>
          </a:p>
          <a:p>
            <a:pPr lvl="2"/>
            <a:endParaRPr lang="en-US" sz="2200" dirty="0">
              <a:solidFill>
                <a:srgbClr val="FFC000"/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141" y="3541689"/>
            <a:ext cx="4379152" cy="3064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32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167425"/>
            <a:ext cx="10353761" cy="113334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881" y="386366"/>
            <a:ext cx="11281893" cy="6310647"/>
          </a:xfrm>
        </p:spPr>
        <p:txBody>
          <a:bodyPr>
            <a:normAutofit/>
          </a:bodyPr>
          <a:lstStyle/>
          <a:p>
            <a:pPr marL="914400" lvl="2" indent="0">
              <a:buNone/>
            </a:pPr>
            <a:r>
              <a:rPr lang="en-US" sz="3200" dirty="0" smtClean="0">
                <a:solidFill>
                  <a:srgbClr val="FFFF00"/>
                </a:solidFill>
                <a:effectLst/>
              </a:rPr>
              <a:t>Sperm morphology  </a:t>
            </a:r>
            <a:endParaRPr lang="en-US" sz="3200" baseline="30000" dirty="0">
              <a:solidFill>
                <a:srgbClr val="FFFF00"/>
              </a:solidFill>
              <a:effectLst/>
            </a:endParaRPr>
          </a:p>
          <a:p>
            <a:pPr lvl="2"/>
            <a:r>
              <a:rPr lang="en-US" sz="2800" dirty="0" smtClean="0">
                <a:effectLst/>
              </a:rPr>
              <a:t>Sperm abnormalities </a:t>
            </a:r>
          </a:p>
          <a:p>
            <a:pPr lvl="3"/>
            <a:r>
              <a:rPr lang="en-US" sz="2600" dirty="0" smtClean="0">
                <a:solidFill>
                  <a:srgbClr val="00B0F0"/>
                </a:solidFill>
                <a:effectLst/>
              </a:rPr>
              <a:t>Tertiary abnormalities (occur during prepare slide or cold shock or osmotic shock (bent tail) or detach acrosome </a:t>
            </a:r>
            <a:endParaRPr lang="ar-IQ" sz="2600" dirty="0" smtClean="0">
              <a:solidFill>
                <a:srgbClr val="00B0F0"/>
              </a:solidFill>
              <a:effectLst/>
            </a:endParaRPr>
          </a:p>
          <a:p>
            <a:pPr lvl="3"/>
            <a:r>
              <a:rPr lang="en-US" sz="2600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/>
              </a:rPr>
              <a:t>Doesn’t reflect the ability of sperm for fertilization </a:t>
            </a:r>
          </a:p>
          <a:p>
            <a:pPr lvl="3"/>
            <a:r>
              <a:rPr lang="en-US" sz="2600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/>
              </a:rPr>
              <a:t>Include broken head, broken tail </a:t>
            </a:r>
          </a:p>
          <a:p>
            <a:pPr lvl="2"/>
            <a:endParaRPr lang="en-US" sz="2600" dirty="0" smtClean="0">
              <a:solidFill>
                <a:srgbClr val="00B0F0"/>
              </a:solidFill>
              <a:effectLst/>
            </a:endParaRPr>
          </a:p>
          <a:p>
            <a:pPr lvl="2"/>
            <a:endParaRPr lang="en-US" sz="2200" dirty="0">
              <a:solidFill>
                <a:srgbClr val="FFC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97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167425"/>
            <a:ext cx="10353761" cy="1133341"/>
          </a:xfrm>
        </p:spPr>
        <p:txBody>
          <a:bodyPr>
            <a:normAutofit/>
          </a:bodyPr>
          <a:lstStyle/>
          <a:p>
            <a:r>
              <a:rPr lang="en-US" sz="3600" dirty="0">
                <a:effectLst/>
              </a:rPr>
              <a:t> </a:t>
            </a:r>
            <a:endParaRPr lang="en-US" sz="3600" dirty="0">
              <a:solidFill>
                <a:srgbClr val="FFFF00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881" y="167426"/>
            <a:ext cx="11384925" cy="6529588"/>
          </a:xfrm>
        </p:spPr>
        <p:txBody>
          <a:bodyPr>
            <a:normAutofit/>
          </a:bodyPr>
          <a:lstStyle/>
          <a:p>
            <a:pPr lvl="1"/>
            <a:r>
              <a:rPr lang="en-US" sz="3600" dirty="0">
                <a:solidFill>
                  <a:srgbClr val="FFFF00"/>
                </a:solidFill>
              </a:rPr>
              <a:t>Cells that respond to a specific hormone </a:t>
            </a:r>
            <a:r>
              <a:rPr lang="en-US" sz="3600" dirty="0" smtClean="0">
                <a:solidFill>
                  <a:srgbClr val="FFFF00"/>
                </a:solidFill>
              </a:rPr>
              <a:t>have </a:t>
            </a:r>
            <a:r>
              <a:rPr lang="en-US" sz="3600" dirty="0">
                <a:solidFill>
                  <a:srgbClr val="FFFF00"/>
                </a:solidFill>
              </a:rPr>
              <a:t>receptor sites </a:t>
            </a:r>
            <a:r>
              <a:rPr lang="en-US" sz="3600" dirty="0" smtClean="0">
                <a:solidFill>
                  <a:srgbClr val="FFFF00"/>
                </a:solidFill>
              </a:rPr>
              <a:t>(recognition units) which bind </a:t>
            </a:r>
            <a:r>
              <a:rPr lang="en-US" sz="3600" dirty="0">
                <a:solidFill>
                  <a:srgbClr val="FFFF00"/>
                </a:solidFill>
              </a:rPr>
              <a:t>that </a:t>
            </a:r>
            <a:r>
              <a:rPr lang="en-US" sz="3600" dirty="0" smtClean="0">
                <a:solidFill>
                  <a:srgbClr val="FFFF00"/>
                </a:solidFill>
              </a:rPr>
              <a:t>hormone</a:t>
            </a:r>
          </a:p>
          <a:p>
            <a:pPr lvl="1"/>
            <a:r>
              <a:rPr lang="en-US" sz="3600" dirty="0">
                <a:solidFill>
                  <a:srgbClr val="92D050"/>
                </a:solidFill>
              </a:rPr>
              <a:t>When a hormone binds to a receptor site, it </a:t>
            </a:r>
            <a:r>
              <a:rPr lang="en-US" sz="3600" dirty="0" smtClean="0">
                <a:solidFill>
                  <a:srgbClr val="92D050"/>
                </a:solidFill>
              </a:rPr>
              <a:t>initiates reactions </a:t>
            </a:r>
            <a:r>
              <a:rPr lang="en-US" sz="3600" dirty="0">
                <a:solidFill>
                  <a:srgbClr val="92D050"/>
                </a:solidFill>
              </a:rPr>
              <a:t>within that </a:t>
            </a:r>
            <a:r>
              <a:rPr lang="en-US" sz="3600" dirty="0" smtClean="0">
                <a:solidFill>
                  <a:srgbClr val="92D050"/>
                </a:solidFill>
              </a:rPr>
              <a:t>cell</a:t>
            </a:r>
          </a:p>
          <a:p>
            <a:pPr lvl="1"/>
            <a:r>
              <a:rPr lang="en-US" sz="3600" dirty="0">
                <a:solidFill>
                  <a:srgbClr val="00B0F0"/>
                </a:solidFill>
              </a:rPr>
              <a:t>The concentration of receptor sites in a target organ will </a:t>
            </a:r>
            <a:r>
              <a:rPr lang="en-US" sz="3600" dirty="0" smtClean="0">
                <a:solidFill>
                  <a:srgbClr val="00B0F0"/>
                </a:solidFill>
              </a:rPr>
              <a:t>increase or </a:t>
            </a:r>
            <a:r>
              <a:rPr lang="en-US" sz="3600" dirty="0">
                <a:solidFill>
                  <a:srgbClr val="00B0F0"/>
                </a:solidFill>
              </a:rPr>
              <a:t>decrease depending on the endocrine status of the </a:t>
            </a:r>
            <a:r>
              <a:rPr lang="en-US" sz="3600" dirty="0" smtClean="0">
                <a:solidFill>
                  <a:srgbClr val="00B0F0"/>
                </a:solidFill>
              </a:rPr>
              <a:t>animal</a:t>
            </a:r>
          </a:p>
          <a:p>
            <a:pPr marL="457200" lvl="1" indent="0">
              <a:buNone/>
            </a:pPr>
            <a:endParaRPr lang="en-US" sz="3600" dirty="0"/>
          </a:p>
          <a:p>
            <a:pPr marL="457200" lvl="1" indent="0">
              <a:buNone/>
            </a:pPr>
            <a:endParaRPr lang="en-US" sz="36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8878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167425"/>
            <a:ext cx="10353761" cy="113334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881" y="386366"/>
            <a:ext cx="11281893" cy="6310647"/>
          </a:xfrm>
        </p:spPr>
        <p:txBody>
          <a:bodyPr>
            <a:normAutofit/>
          </a:bodyPr>
          <a:lstStyle/>
          <a:p>
            <a:pPr marL="914400" lvl="2" indent="0">
              <a:buNone/>
            </a:pPr>
            <a:r>
              <a:rPr lang="en-US" sz="3600" dirty="0" smtClean="0">
                <a:solidFill>
                  <a:srgbClr val="FFFF00"/>
                </a:solidFill>
                <a:effectLst/>
              </a:rPr>
              <a:t>Sperm concentration </a:t>
            </a:r>
          </a:p>
          <a:p>
            <a:pPr lvl="3"/>
            <a:r>
              <a:rPr lang="en-US" sz="3000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/>
              </a:rPr>
              <a:t>Determine the fertility of male </a:t>
            </a:r>
          </a:p>
          <a:p>
            <a:pPr lvl="3"/>
            <a:r>
              <a:rPr lang="en-US" sz="3000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/>
              </a:rPr>
              <a:t>Determine the suitable concentrations of diluters or extender </a:t>
            </a:r>
          </a:p>
          <a:p>
            <a:pPr lvl="3"/>
            <a:r>
              <a:rPr lang="en-US" sz="3000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/>
              </a:rPr>
              <a:t>The effect of season </a:t>
            </a:r>
          </a:p>
          <a:p>
            <a:pPr lvl="2"/>
            <a:r>
              <a:rPr lang="en-US" sz="2800" dirty="0" smtClean="0">
                <a:solidFill>
                  <a:srgbClr val="92D050"/>
                </a:solidFill>
                <a:effectLst/>
              </a:rPr>
              <a:t>The are many methods for this purpose:</a:t>
            </a:r>
          </a:p>
          <a:p>
            <a:pPr lvl="3"/>
            <a:r>
              <a:rPr lang="en-US" sz="2600" dirty="0" smtClean="0">
                <a:solidFill>
                  <a:srgbClr val="FFC000"/>
                </a:solidFill>
                <a:effectLst/>
              </a:rPr>
              <a:t>Direct sperm count </a:t>
            </a:r>
          </a:p>
          <a:p>
            <a:pPr lvl="3"/>
            <a:r>
              <a:rPr lang="en-US" sz="2600" dirty="0" smtClean="0">
                <a:solidFill>
                  <a:srgbClr val="FFC000"/>
                </a:solidFill>
                <a:effectLst/>
              </a:rPr>
              <a:t>Spectrophotometer </a:t>
            </a:r>
          </a:p>
          <a:p>
            <a:pPr lvl="3"/>
            <a:r>
              <a:rPr lang="en-US" sz="2600" dirty="0" smtClean="0">
                <a:solidFill>
                  <a:srgbClr val="FFC000"/>
                </a:solidFill>
                <a:effectLst/>
              </a:rPr>
              <a:t>Electronic </a:t>
            </a:r>
            <a:r>
              <a:rPr lang="en-US" sz="2600" dirty="0">
                <a:solidFill>
                  <a:srgbClr val="FFC000"/>
                </a:solidFill>
                <a:effectLst/>
              </a:rPr>
              <a:t>Particle </a:t>
            </a:r>
            <a:r>
              <a:rPr lang="en-US" sz="2600" dirty="0" smtClean="0">
                <a:solidFill>
                  <a:srgbClr val="FFC000"/>
                </a:solidFill>
                <a:effectLst/>
              </a:rPr>
              <a:t>Counter</a:t>
            </a:r>
            <a:endParaRPr lang="en-US" sz="3000" dirty="0" smtClean="0">
              <a:solidFill>
                <a:schemeClr val="accent5">
                  <a:lumMod val="40000"/>
                  <a:lumOff val="60000"/>
                </a:schemeClr>
              </a:solidFill>
              <a:effectLst/>
            </a:endParaRPr>
          </a:p>
          <a:p>
            <a:pPr lvl="2"/>
            <a:endParaRPr lang="en-US" sz="3200" dirty="0" smtClean="0">
              <a:solidFill>
                <a:schemeClr val="accent5">
                  <a:lumMod val="40000"/>
                  <a:lumOff val="60000"/>
                </a:schemeClr>
              </a:solidFill>
              <a:effectLst/>
            </a:endParaRPr>
          </a:p>
          <a:p>
            <a:pPr marL="914400" lvl="2" indent="0">
              <a:buNone/>
            </a:pPr>
            <a:endParaRPr lang="en-US" sz="2800" dirty="0">
              <a:solidFill>
                <a:srgbClr val="FFC000"/>
              </a:solidFill>
              <a:effectLst/>
            </a:endParaRPr>
          </a:p>
          <a:p>
            <a:pPr lvl="4"/>
            <a:endParaRPr lang="en-US" sz="2800" dirty="0" smtClean="0">
              <a:solidFill>
                <a:srgbClr val="00B0F0"/>
              </a:solidFill>
              <a:effectLst/>
            </a:endParaRPr>
          </a:p>
          <a:p>
            <a:pPr lvl="2"/>
            <a:endParaRPr lang="en-US" sz="2200" dirty="0">
              <a:solidFill>
                <a:srgbClr val="FFC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36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167425"/>
            <a:ext cx="10353761" cy="113334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881" y="386366"/>
            <a:ext cx="11281893" cy="6310647"/>
          </a:xfrm>
        </p:spPr>
        <p:txBody>
          <a:bodyPr>
            <a:normAutofit/>
          </a:bodyPr>
          <a:lstStyle/>
          <a:p>
            <a:pPr marL="914400" lvl="2" indent="0">
              <a:buNone/>
            </a:pPr>
            <a:r>
              <a:rPr lang="en-US" sz="3200" dirty="0" smtClean="0">
                <a:solidFill>
                  <a:srgbClr val="FFFF00"/>
                </a:solidFill>
                <a:effectLst/>
              </a:rPr>
              <a:t>Sperm concentration </a:t>
            </a:r>
          </a:p>
          <a:p>
            <a:pPr lvl="2"/>
            <a:r>
              <a:rPr lang="en-US" sz="2800" dirty="0" smtClean="0">
                <a:effectLst/>
              </a:rPr>
              <a:t>Direct sperm count</a:t>
            </a:r>
          </a:p>
          <a:p>
            <a:pPr lvl="3"/>
            <a:r>
              <a:rPr lang="en-US" sz="2600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/>
              </a:rPr>
              <a:t>Hemocytometer  </a:t>
            </a:r>
            <a:endParaRPr lang="ar-IQ" sz="2600" dirty="0" smtClean="0">
              <a:solidFill>
                <a:schemeClr val="accent5">
                  <a:lumMod val="40000"/>
                  <a:lumOff val="60000"/>
                </a:schemeClr>
              </a:solidFill>
              <a:effectLst/>
            </a:endParaRPr>
          </a:p>
          <a:p>
            <a:pPr lvl="3"/>
            <a:r>
              <a:rPr lang="en-US" sz="2600" dirty="0" smtClean="0">
                <a:solidFill>
                  <a:srgbClr val="FFC000"/>
                </a:solidFill>
                <a:effectLst/>
              </a:rPr>
              <a:t>Sperm dilution (1:200) (normal saline 0.9 NaCl)</a:t>
            </a:r>
          </a:p>
          <a:p>
            <a:pPr lvl="3"/>
            <a:r>
              <a:rPr lang="en-US" sz="2600" dirty="0" smtClean="0">
                <a:solidFill>
                  <a:srgbClr val="00B0F0"/>
                </a:solidFill>
                <a:effectLst/>
              </a:rPr>
              <a:t>HgCl ( kill sperms to stop any movement)</a:t>
            </a:r>
          </a:p>
          <a:p>
            <a:pPr lvl="3"/>
            <a:r>
              <a:rPr lang="en-US" sz="2600" dirty="0" smtClean="0">
                <a:solidFill>
                  <a:srgbClr val="92D050"/>
                </a:solidFill>
                <a:effectLst/>
              </a:rPr>
              <a:t>Ordinary method for counting like RBC counting </a:t>
            </a:r>
          </a:p>
          <a:p>
            <a:pPr lvl="3"/>
            <a:r>
              <a:rPr lang="en-US" sz="2600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/>
              </a:rPr>
              <a:t>Use 25 square ( if you used 5 squares should be X 5) </a:t>
            </a:r>
          </a:p>
          <a:p>
            <a:pPr marL="1371600" lvl="3" indent="0">
              <a:buNone/>
            </a:pPr>
            <a:endParaRPr lang="en-US" sz="2600" dirty="0" smtClean="0">
              <a:solidFill>
                <a:srgbClr val="FFC000"/>
              </a:solidFill>
              <a:effectLst/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FFC000"/>
                </a:solidFill>
                <a:effectLst/>
              </a:rPr>
              <a:t>   No</a:t>
            </a:r>
            <a:r>
              <a:rPr lang="en-US" sz="2800" dirty="0">
                <a:solidFill>
                  <a:srgbClr val="FFC000"/>
                </a:solidFill>
                <a:effectLst/>
              </a:rPr>
              <a:t>. sperm/ml </a:t>
            </a:r>
            <a:r>
              <a:rPr lang="en-US" sz="2800" dirty="0">
                <a:effectLst/>
              </a:rPr>
              <a:t>=</a:t>
            </a:r>
            <a:r>
              <a:rPr lang="en-US" sz="2800" dirty="0">
                <a:solidFill>
                  <a:srgbClr val="FFC000"/>
                </a:solidFill>
                <a:effectLst/>
              </a:rPr>
              <a:t> no. sperm in 0.1 </a:t>
            </a:r>
            <a:r>
              <a:rPr lang="en-US" sz="2800" dirty="0" smtClean="0">
                <a:solidFill>
                  <a:srgbClr val="FFC000"/>
                </a:solidFill>
                <a:effectLst/>
              </a:rPr>
              <a:t>mm</a:t>
            </a:r>
            <a:r>
              <a:rPr lang="en-US" sz="2800" baseline="30000" dirty="0" smtClean="0">
                <a:solidFill>
                  <a:srgbClr val="FFC000"/>
                </a:solidFill>
                <a:effectLst/>
              </a:rPr>
              <a:t>3</a:t>
            </a:r>
            <a:r>
              <a:rPr lang="en-US" sz="2800" dirty="0" smtClean="0">
                <a:solidFill>
                  <a:srgbClr val="FFC000"/>
                </a:solidFill>
                <a:effectLst/>
              </a:rPr>
              <a:t> </a:t>
            </a:r>
            <a:r>
              <a:rPr lang="en-US" sz="2800" dirty="0">
                <a:effectLst/>
              </a:rPr>
              <a:t>X</a:t>
            </a:r>
            <a:r>
              <a:rPr lang="en-US" sz="2800" dirty="0">
                <a:solidFill>
                  <a:srgbClr val="FFC000"/>
                </a:solidFill>
                <a:effectLst/>
              </a:rPr>
              <a:t> </a:t>
            </a:r>
            <a:r>
              <a:rPr lang="en-US" sz="2800" dirty="0" smtClean="0">
                <a:solidFill>
                  <a:srgbClr val="FFC000"/>
                </a:solidFill>
                <a:effectLst/>
              </a:rPr>
              <a:t>10 </a:t>
            </a:r>
            <a:r>
              <a:rPr lang="en-US" sz="2800" dirty="0" smtClean="0">
                <a:effectLst/>
              </a:rPr>
              <a:t>X</a:t>
            </a:r>
            <a:r>
              <a:rPr lang="en-US" sz="2800" dirty="0" smtClean="0">
                <a:solidFill>
                  <a:srgbClr val="FFC000"/>
                </a:solidFill>
                <a:effectLst/>
              </a:rPr>
              <a:t> </a:t>
            </a:r>
            <a:r>
              <a:rPr lang="en-US" sz="2800" dirty="0">
                <a:solidFill>
                  <a:srgbClr val="FFC000"/>
                </a:solidFill>
                <a:effectLst/>
              </a:rPr>
              <a:t>dilution rate </a:t>
            </a:r>
            <a:r>
              <a:rPr lang="en-US" sz="2800" dirty="0">
                <a:effectLst/>
              </a:rPr>
              <a:t>X</a:t>
            </a:r>
            <a:r>
              <a:rPr lang="en-US" sz="2800" dirty="0">
                <a:solidFill>
                  <a:srgbClr val="FFC000"/>
                </a:solidFill>
                <a:effectLst/>
              </a:rPr>
              <a:t> </a:t>
            </a:r>
            <a:r>
              <a:rPr lang="en-US" sz="2800" dirty="0" smtClean="0">
                <a:solidFill>
                  <a:srgbClr val="FFC000"/>
                </a:solidFill>
                <a:effectLst/>
              </a:rPr>
              <a:t>1,000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FFC000"/>
                </a:solidFill>
                <a:effectLst/>
              </a:rPr>
              <a:t>   </a:t>
            </a:r>
            <a:endParaRPr lang="en-US" sz="2800" dirty="0">
              <a:solidFill>
                <a:srgbClr val="FFC000"/>
              </a:solidFill>
              <a:effectLst/>
            </a:endParaRPr>
          </a:p>
          <a:p>
            <a:pPr lvl="3"/>
            <a:endParaRPr lang="en-US" sz="2600" dirty="0" smtClean="0">
              <a:solidFill>
                <a:srgbClr val="FFC000"/>
              </a:solidFill>
              <a:effectLst/>
            </a:endParaRPr>
          </a:p>
          <a:p>
            <a:pPr lvl="3"/>
            <a:endParaRPr lang="en-US" sz="2800" dirty="0" smtClean="0">
              <a:solidFill>
                <a:schemeClr val="accent5">
                  <a:lumMod val="40000"/>
                  <a:lumOff val="60000"/>
                </a:schemeClr>
              </a:solidFill>
              <a:effectLst/>
            </a:endParaRPr>
          </a:p>
          <a:p>
            <a:pPr lvl="2"/>
            <a:endParaRPr lang="en-US" sz="3200" dirty="0" smtClean="0">
              <a:solidFill>
                <a:schemeClr val="accent5">
                  <a:lumMod val="40000"/>
                  <a:lumOff val="60000"/>
                </a:schemeClr>
              </a:solidFill>
              <a:effectLst/>
            </a:endParaRPr>
          </a:p>
          <a:p>
            <a:pPr marL="914400" lvl="2" indent="0">
              <a:buNone/>
            </a:pPr>
            <a:endParaRPr lang="en-US" sz="2800" dirty="0">
              <a:solidFill>
                <a:srgbClr val="FFC000"/>
              </a:solidFill>
              <a:effectLst/>
            </a:endParaRPr>
          </a:p>
          <a:p>
            <a:pPr lvl="4"/>
            <a:endParaRPr lang="en-US" sz="2800" dirty="0" smtClean="0">
              <a:solidFill>
                <a:srgbClr val="00B0F0"/>
              </a:solidFill>
              <a:effectLst/>
            </a:endParaRPr>
          </a:p>
          <a:p>
            <a:pPr lvl="2"/>
            <a:endParaRPr lang="en-US" sz="2200" dirty="0">
              <a:solidFill>
                <a:srgbClr val="FFC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83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167425"/>
            <a:ext cx="10353761" cy="113334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28789" y="386366"/>
            <a:ext cx="11848563" cy="6310647"/>
          </a:xfrm>
        </p:spPr>
        <p:txBody>
          <a:bodyPr>
            <a:normAutofit/>
          </a:bodyPr>
          <a:lstStyle/>
          <a:p>
            <a:pPr marL="914400" lvl="2" indent="0">
              <a:buNone/>
            </a:pPr>
            <a:r>
              <a:rPr lang="en-US" sz="3600" dirty="0" smtClean="0">
                <a:solidFill>
                  <a:srgbClr val="FFFF00"/>
                </a:solidFill>
                <a:effectLst/>
              </a:rPr>
              <a:t>Sperm concentration</a:t>
            </a:r>
            <a:r>
              <a:rPr lang="en-US" sz="3200" dirty="0" smtClean="0">
                <a:solidFill>
                  <a:srgbClr val="FFFF00"/>
                </a:solidFill>
                <a:effectLst/>
              </a:rPr>
              <a:t> </a:t>
            </a:r>
          </a:p>
          <a:p>
            <a:pPr lvl="3"/>
            <a:r>
              <a:rPr lang="en-US" sz="3200" dirty="0" smtClean="0">
                <a:solidFill>
                  <a:srgbClr val="FFC000"/>
                </a:solidFill>
                <a:effectLst/>
              </a:rPr>
              <a:t>Spectrophotometer (depending on </a:t>
            </a:r>
            <a:r>
              <a:rPr lang="en-US" sz="3200" dirty="0">
                <a:solidFill>
                  <a:srgbClr val="FFC000"/>
                </a:solidFill>
                <a:effectLst/>
              </a:rPr>
              <a:t>Light </a:t>
            </a:r>
            <a:r>
              <a:rPr lang="en-US" sz="3200" dirty="0" smtClean="0">
                <a:solidFill>
                  <a:srgbClr val="FFC000"/>
                </a:solidFill>
                <a:effectLst/>
              </a:rPr>
              <a:t>transmittance)</a:t>
            </a:r>
          </a:p>
          <a:p>
            <a:pPr lvl="4"/>
            <a:r>
              <a:rPr lang="en-US" sz="3200" dirty="0" smtClean="0">
                <a:solidFill>
                  <a:srgbClr val="92D050"/>
                </a:solidFill>
                <a:effectLst/>
              </a:rPr>
              <a:t>Calculate the intensity of light which reflected from the sample  </a:t>
            </a:r>
            <a:endParaRPr lang="ar-IQ" sz="3200" dirty="0" smtClean="0">
              <a:solidFill>
                <a:srgbClr val="92D050"/>
              </a:solidFill>
              <a:effectLst/>
            </a:endParaRPr>
          </a:p>
          <a:p>
            <a:pPr lvl="3"/>
            <a:r>
              <a:rPr lang="en-US" sz="3200" dirty="0">
                <a:solidFill>
                  <a:srgbClr val="FFFF00"/>
                </a:solidFill>
                <a:effectLst/>
              </a:rPr>
              <a:t>Electronic Particle </a:t>
            </a:r>
            <a:r>
              <a:rPr lang="en-US" sz="3200" dirty="0" smtClean="0">
                <a:solidFill>
                  <a:srgbClr val="FFFF00"/>
                </a:solidFill>
                <a:effectLst/>
              </a:rPr>
              <a:t>Counter</a:t>
            </a:r>
          </a:p>
          <a:p>
            <a:pPr lvl="4"/>
            <a:r>
              <a:rPr lang="en-US" sz="3200" dirty="0">
                <a:solidFill>
                  <a:srgbClr val="00B0F0"/>
                </a:solidFill>
              </a:rPr>
              <a:t>The instrument can be adjusted for particle size so that </a:t>
            </a:r>
            <a:r>
              <a:rPr lang="en-US" sz="3200" dirty="0" smtClean="0">
                <a:solidFill>
                  <a:srgbClr val="00B0F0"/>
                </a:solidFill>
              </a:rPr>
              <a:t>only the sperm </a:t>
            </a:r>
            <a:r>
              <a:rPr lang="en-US" sz="3200" dirty="0">
                <a:solidFill>
                  <a:srgbClr val="00B0F0"/>
                </a:solidFill>
              </a:rPr>
              <a:t>cells in a sample will be </a:t>
            </a:r>
            <a:r>
              <a:rPr lang="en-US" sz="3200" dirty="0" smtClean="0">
                <a:solidFill>
                  <a:srgbClr val="00B0F0"/>
                </a:solidFill>
              </a:rPr>
              <a:t>counted</a:t>
            </a:r>
            <a:endParaRPr lang="en-US" sz="3200" dirty="0">
              <a:solidFill>
                <a:srgbClr val="00B0F0"/>
              </a:solidFill>
              <a:effectLst/>
            </a:endParaRPr>
          </a:p>
          <a:p>
            <a:pPr marL="1371600" lvl="3" indent="0">
              <a:buNone/>
            </a:pPr>
            <a:endParaRPr lang="en-US" sz="3000" dirty="0" smtClean="0">
              <a:solidFill>
                <a:schemeClr val="accent5">
                  <a:lumMod val="40000"/>
                  <a:lumOff val="60000"/>
                </a:schemeClr>
              </a:solidFill>
              <a:effectLst/>
            </a:endParaRPr>
          </a:p>
          <a:p>
            <a:pPr lvl="2"/>
            <a:endParaRPr lang="en-US" sz="3200" dirty="0" smtClean="0">
              <a:solidFill>
                <a:schemeClr val="accent5">
                  <a:lumMod val="40000"/>
                  <a:lumOff val="60000"/>
                </a:schemeClr>
              </a:solidFill>
              <a:effectLst/>
            </a:endParaRPr>
          </a:p>
          <a:p>
            <a:pPr marL="914400" lvl="2" indent="0">
              <a:buNone/>
            </a:pPr>
            <a:endParaRPr lang="en-US" sz="2800" dirty="0">
              <a:solidFill>
                <a:srgbClr val="FFC000"/>
              </a:solidFill>
              <a:effectLst/>
            </a:endParaRPr>
          </a:p>
          <a:p>
            <a:pPr lvl="4"/>
            <a:endParaRPr lang="en-US" sz="2800" dirty="0" smtClean="0">
              <a:solidFill>
                <a:srgbClr val="00B0F0"/>
              </a:solidFill>
              <a:effectLst/>
            </a:endParaRPr>
          </a:p>
          <a:p>
            <a:pPr lvl="2"/>
            <a:endParaRPr lang="en-US" sz="2200" dirty="0">
              <a:solidFill>
                <a:srgbClr val="FFC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29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167425"/>
            <a:ext cx="10353761" cy="113334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83335" y="386366"/>
            <a:ext cx="12003109" cy="6310647"/>
          </a:xfrm>
        </p:spPr>
        <p:txBody>
          <a:bodyPr>
            <a:normAutofit/>
          </a:bodyPr>
          <a:lstStyle/>
          <a:p>
            <a:pPr marL="914400" lvl="2" indent="0">
              <a:buNone/>
            </a:pPr>
            <a:r>
              <a:rPr lang="en-US" sz="3600" dirty="0" smtClean="0">
                <a:solidFill>
                  <a:srgbClr val="FFFF00"/>
                </a:solidFill>
                <a:effectLst/>
              </a:rPr>
              <a:t>Biochemical and biological evaluation </a:t>
            </a:r>
          </a:p>
          <a:p>
            <a:pPr lvl="3"/>
            <a:r>
              <a:rPr lang="en-US" sz="3200" dirty="0"/>
              <a:t>This type of evaluation depend on the measuring the activity rate of the </a:t>
            </a:r>
            <a:r>
              <a:rPr lang="en-US" sz="3200" dirty="0" smtClean="0"/>
              <a:t>sperms after ejaculation especially the metabolism of sperms </a:t>
            </a:r>
          </a:p>
          <a:p>
            <a:pPr lvl="3"/>
            <a:r>
              <a:rPr lang="en-US" sz="3200" dirty="0" smtClean="0"/>
              <a:t>This evaluation include: </a:t>
            </a:r>
          </a:p>
          <a:p>
            <a:pPr lvl="4"/>
            <a:r>
              <a:rPr lang="en-US" sz="3200" dirty="0" smtClean="0">
                <a:solidFill>
                  <a:srgbClr val="92D050"/>
                </a:solidFill>
              </a:rPr>
              <a:t>Oxygen take-up</a:t>
            </a:r>
          </a:p>
          <a:p>
            <a:pPr lvl="4"/>
            <a:r>
              <a:rPr lang="en-US" sz="3200" dirty="0" smtClean="0">
                <a:solidFill>
                  <a:srgbClr val="92D050"/>
                </a:solidFill>
              </a:rPr>
              <a:t>Fructolysis index </a:t>
            </a:r>
          </a:p>
          <a:p>
            <a:pPr lvl="4"/>
            <a:r>
              <a:rPr lang="en-US" sz="3200" dirty="0" smtClean="0">
                <a:solidFill>
                  <a:srgbClr val="92D050"/>
                </a:solidFill>
              </a:rPr>
              <a:t>PH</a:t>
            </a:r>
          </a:p>
          <a:p>
            <a:pPr lvl="4"/>
            <a:r>
              <a:rPr lang="en-US" sz="3200" dirty="0" smtClean="0">
                <a:solidFill>
                  <a:srgbClr val="92D050"/>
                </a:solidFill>
              </a:rPr>
              <a:t>Methylene blue reduction test </a:t>
            </a:r>
          </a:p>
          <a:p>
            <a:pPr lvl="3"/>
            <a:endParaRPr lang="en-US" sz="2800" dirty="0"/>
          </a:p>
          <a:p>
            <a:pPr marL="1371600" lvl="3" indent="0">
              <a:buNone/>
            </a:pPr>
            <a:endParaRPr lang="en-US" sz="3000" dirty="0" smtClean="0">
              <a:solidFill>
                <a:schemeClr val="accent5">
                  <a:lumMod val="40000"/>
                  <a:lumOff val="60000"/>
                </a:schemeClr>
              </a:solidFill>
              <a:effectLst/>
            </a:endParaRPr>
          </a:p>
          <a:p>
            <a:pPr lvl="2"/>
            <a:endParaRPr lang="en-US" sz="3200" dirty="0" smtClean="0">
              <a:solidFill>
                <a:schemeClr val="accent5">
                  <a:lumMod val="40000"/>
                  <a:lumOff val="60000"/>
                </a:schemeClr>
              </a:solidFill>
              <a:effectLst/>
            </a:endParaRPr>
          </a:p>
          <a:p>
            <a:pPr marL="914400" lvl="2" indent="0">
              <a:buNone/>
            </a:pPr>
            <a:endParaRPr lang="en-US" sz="2800" dirty="0">
              <a:solidFill>
                <a:srgbClr val="FFC000"/>
              </a:solidFill>
              <a:effectLst/>
            </a:endParaRPr>
          </a:p>
          <a:p>
            <a:pPr lvl="4"/>
            <a:endParaRPr lang="en-US" sz="2800" dirty="0" smtClean="0">
              <a:solidFill>
                <a:srgbClr val="00B0F0"/>
              </a:solidFill>
              <a:effectLst/>
            </a:endParaRPr>
          </a:p>
          <a:p>
            <a:pPr lvl="2"/>
            <a:endParaRPr lang="en-US" sz="2200" dirty="0">
              <a:solidFill>
                <a:srgbClr val="FFC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99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167425"/>
            <a:ext cx="10353761" cy="113334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90151" y="386366"/>
            <a:ext cx="11809926" cy="6310647"/>
          </a:xfrm>
        </p:spPr>
        <p:txBody>
          <a:bodyPr>
            <a:normAutofit/>
          </a:bodyPr>
          <a:lstStyle/>
          <a:p>
            <a:pPr marL="914400" lvl="2" indent="0">
              <a:buNone/>
            </a:pPr>
            <a:r>
              <a:rPr lang="en-US" sz="3600" dirty="0" smtClean="0">
                <a:solidFill>
                  <a:srgbClr val="FFFF00"/>
                </a:solidFill>
                <a:effectLst/>
              </a:rPr>
              <a:t>Biochemical and biological evaluation </a:t>
            </a:r>
          </a:p>
          <a:p>
            <a:pPr lvl="2"/>
            <a:r>
              <a:rPr lang="en-US" sz="3000" dirty="0" smtClean="0">
                <a:solidFill>
                  <a:srgbClr val="FFC000"/>
                </a:solidFill>
                <a:effectLst/>
              </a:rPr>
              <a:t>Oxygen take-up</a:t>
            </a:r>
          </a:p>
          <a:p>
            <a:pPr lvl="3"/>
            <a:r>
              <a:rPr lang="en-US" sz="3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The amount of oxygen which are consumed by 100 million sperms per minute</a:t>
            </a:r>
          </a:p>
          <a:p>
            <a:pPr lvl="3"/>
            <a:r>
              <a:rPr lang="en-US" sz="3200" dirty="0">
                <a:solidFill>
                  <a:srgbClr val="00B0F0"/>
                </a:solidFill>
              </a:rPr>
              <a:t>E</a:t>
            </a:r>
            <a:r>
              <a:rPr lang="en-US" sz="3200" dirty="0" smtClean="0">
                <a:solidFill>
                  <a:srgbClr val="00B0F0"/>
                </a:solidFill>
              </a:rPr>
              <a:t>special instrument calculate that (</a:t>
            </a:r>
            <a:r>
              <a:rPr lang="en-US" sz="3200" dirty="0" err="1" smtClean="0">
                <a:solidFill>
                  <a:srgbClr val="00B0F0"/>
                </a:solidFill>
              </a:rPr>
              <a:t>microspirometer</a:t>
            </a:r>
            <a:r>
              <a:rPr lang="en-US" sz="3200" dirty="0" smtClean="0">
                <a:solidFill>
                  <a:srgbClr val="00B0F0"/>
                </a:solidFill>
              </a:rPr>
              <a:t>, </a:t>
            </a:r>
            <a:r>
              <a:rPr lang="en-US" sz="3200" dirty="0" err="1" smtClean="0">
                <a:solidFill>
                  <a:srgbClr val="00B0F0"/>
                </a:solidFill>
              </a:rPr>
              <a:t>Bercroft</a:t>
            </a:r>
            <a:r>
              <a:rPr lang="en-US" sz="3200" dirty="0" smtClean="0">
                <a:solidFill>
                  <a:srgbClr val="00B0F0"/>
                </a:solidFill>
              </a:rPr>
              <a:t>) </a:t>
            </a:r>
          </a:p>
          <a:p>
            <a:pPr lvl="3"/>
            <a:r>
              <a:rPr lang="en-US" sz="3200" dirty="0" smtClean="0">
                <a:solidFill>
                  <a:srgbClr val="00B0F0"/>
                </a:solidFill>
              </a:rPr>
              <a:t>If this ratio increase so the sample is ????  </a:t>
            </a:r>
          </a:p>
          <a:p>
            <a:pPr lvl="3"/>
            <a:endParaRPr lang="en-US" sz="28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lvl="2"/>
            <a:endParaRPr lang="en-US" sz="3000" dirty="0"/>
          </a:p>
          <a:p>
            <a:pPr marL="1371600" lvl="3" indent="0">
              <a:buNone/>
            </a:pPr>
            <a:endParaRPr lang="en-US" sz="3000" dirty="0" smtClean="0">
              <a:solidFill>
                <a:schemeClr val="accent5">
                  <a:lumMod val="40000"/>
                  <a:lumOff val="60000"/>
                </a:schemeClr>
              </a:solidFill>
              <a:effectLst/>
            </a:endParaRPr>
          </a:p>
          <a:p>
            <a:pPr lvl="2"/>
            <a:endParaRPr lang="en-US" sz="3200" dirty="0" smtClean="0">
              <a:solidFill>
                <a:schemeClr val="accent5">
                  <a:lumMod val="40000"/>
                  <a:lumOff val="60000"/>
                </a:schemeClr>
              </a:solidFill>
              <a:effectLst/>
            </a:endParaRPr>
          </a:p>
          <a:p>
            <a:pPr marL="914400" lvl="2" indent="0">
              <a:buNone/>
            </a:pPr>
            <a:endParaRPr lang="en-US" sz="2800" dirty="0">
              <a:solidFill>
                <a:srgbClr val="FFC000"/>
              </a:solidFill>
              <a:effectLst/>
            </a:endParaRPr>
          </a:p>
          <a:p>
            <a:pPr lvl="4"/>
            <a:endParaRPr lang="en-US" sz="2800" dirty="0" smtClean="0">
              <a:solidFill>
                <a:srgbClr val="00B0F0"/>
              </a:solidFill>
              <a:effectLst/>
            </a:endParaRPr>
          </a:p>
          <a:p>
            <a:pPr lvl="2"/>
            <a:endParaRPr lang="en-US" sz="2200" dirty="0">
              <a:solidFill>
                <a:srgbClr val="FFC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31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167425"/>
            <a:ext cx="10353761" cy="113334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06061" y="386366"/>
            <a:ext cx="11925836" cy="6310647"/>
          </a:xfrm>
        </p:spPr>
        <p:txBody>
          <a:bodyPr>
            <a:normAutofit/>
          </a:bodyPr>
          <a:lstStyle/>
          <a:p>
            <a:pPr marL="914400" lvl="2" indent="0">
              <a:buNone/>
            </a:pPr>
            <a:r>
              <a:rPr lang="en-US" sz="3600" dirty="0" smtClean="0">
                <a:solidFill>
                  <a:srgbClr val="FFFF00"/>
                </a:solidFill>
                <a:effectLst/>
              </a:rPr>
              <a:t>Biochemical and biological evaluation </a:t>
            </a:r>
          </a:p>
          <a:p>
            <a:pPr lvl="2"/>
            <a:r>
              <a:rPr lang="en-US" sz="3000" dirty="0">
                <a:solidFill>
                  <a:srgbClr val="FFC000"/>
                </a:solidFill>
                <a:effectLst/>
              </a:rPr>
              <a:t>Fructolysis index </a:t>
            </a:r>
          </a:p>
          <a:p>
            <a:pPr lvl="3"/>
            <a:r>
              <a:rPr lang="en-US" sz="3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The consuming of fructose is deal with the activity of sperms </a:t>
            </a:r>
          </a:p>
          <a:p>
            <a:pPr lvl="3"/>
            <a:r>
              <a:rPr lang="en-US" sz="3200" dirty="0" smtClean="0">
                <a:solidFill>
                  <a:srgbClr val="00B0F0"/>
                </a:solidFill>
              </a:rPr>
              <a:t>Determine directly after ejaculation </a:t>
            </a:r>
          </a:p>
          <a:p>
            <a:pPr lvl="3"/>
            <a:r>
              <a:rPr lang="en-US" sz="3200" dirty="0" smtClean="0">
                <a:solidFill>
                  <a:srgbClr val="FFFF00"/>
                </a:solidFill>
              </a:rPr>
              <a:t>After that incubate in 37 C for 1 hour </a:t>
            </a:r>
          </a:p>
          <a:p>
            <a:pPr lvl="3"/>
            <a:r>
              <a:rPr lang="en-US" sz="3200" dirty="0" smtClean="0">
                <a:solidFill>
                  <a:srgbClr val="92D050"/>
                </a:solidFill>
              </a:rPr>
              <a:t>Determine the amount of fructose which consumed </a:t>
            </a:r>
          </a:p>
          <a:p>
            <a:pPr lvl="3"/>
            <a:r>
              <a:rPr lang="en-US" sz="32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The index for 1000 million sperms </a:t>
            </a:r>
          </a:p>
          <a:p>
            <a:pPr lvl="3"/>
            <a:r>
              <a:rPr lang="en-US" sz="3200" dirty="0" smtClean="0">
                <a:solidFill>
                  <a:srgbClr val="FFC000"/>
                </a:solidFill>
              </a:rPr>
              <a:t>The normal value 1.4-2 mg/ hr</a:t>
            </a:r>
          </a:p>
          <a:p>
            <a:pPr lvl="3"/>
            <a:endParaRPr lang="en-US" sz="28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lvl="2"/>
            <a:endParaRPr lang="en-US" sz="3000" dirty="0"/>
          </a:p>
          <a:p>
            <a:pPr marL="1371600" lvl="3" indent="0">
              <a:buNone/>
            </a:pPr>
            <a:endParaRPr lang="en-US" sz="3000" dirty="0" smtClean="0">
              <a:solidFill>
                <a:schemeClr val="accent5">
                  <a:lumMod val="40000"/>
                  <a:lumOff val="60000"/>
                </a:schemeClr>
              </a:solidFill>
              <a:effectLst/>
            </a:endParaRPr>
          </a:p>
          <a:p>
            <a:pPr lvl="2"/>
            <a:endParaRPr lang="en-US" sz="3200" dirty="0" smtClean="0">
              <a:solidFill>
                <a:schemeClr val="accent5">
                  <a:lumMod val="40000"/>
                  <a:lumOff val="60000"/>
                </a:schemeClr>
              </a:solidFill>
              <a:effectLst/>
            </a:endParaRPr>
          </a:p>
          <a:p>
            <a:pPr marL="914400" lvl="2" indent="0">
              <a:buNone/>
            </a:pPr>
            <a:endParaRPr lang="en-US" sz="2800" dirty="0">
              <a:solidFill>
                <a:srgbClr val="FFC000"/>
              </a:solidFill>
              <a:effectLst/>
            </a:endParaRPr>
          </a:p>
          <a:p>
            <a:pPr lvl="4"/>
            <a:endParaRPr lang="en-US" sz="2800" dirty="0" smtClean="0">
              <a:solidFill>
                <a:srgbClr val="00B0F0"/>
              </a:solidFill>
              <a:effectLst/>
            </a:endParaRPr>
          </a:p>
          <a:p>
            <a:pPr lvl="2"/>
            <a:endParaRPr lang="en-US" sz="2200" dirty="0">
              <a:solidFill>
                <a:srgbClr val="FFC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22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167425"/>
            <a:ext cx="10353761" cy="113334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31819" y="386366"/>
            <a:ext cx="11951594" cy="6310647"/>
          </a:xfrm>
        </p:spPr>
        <p:txBody>
          <a:bodyPr>
            <a:normAutofit/>
          </a:bodyPr>
          <a:lstStyle/>
          <a:p>
            <a:pPr marL="914400" lvl="2" indent="0">
              <a:buNone/>
            </a:pPr>
            <a:r>
              <a:rPr lang="en-US" sz="3600" dirty="0" smtClean="0">
                <a:solidFill>
                  <a:srgbClr val="FFFF00"/>
                </a:solidFill>
                <a:effectLst/>
              </a:rPr>
              <a:t>Biochemical and biological evaluation </a:t>
            </a:r>
          </a:p>
          <a:p>
            <a:pPr lvl="2"/>
            <a:r>
              <a:rPr lang="en-US" sz="3000" dirty="0" smtClean="0">
                <a:solidFill>
                  <a:srgbClr val="FFC000"/>
                </a:solidFill>
                <a:effectLst/>
              </a:rPr>
              <a:t>PH</a:t>
            </a:r>
            <a:endParaRPr lang="en-US" sz="3000" dirty="0">
              <a:solidFill>
                <a:srgbClr val="FFC000"/>
              </a:solidFill>
              <a:effectLst/>
            </a:endParaRPr>
          </a:p>
          <a:p>
            <a:pPr lvl="3"/>
            <a:r>
              <a:rPr lang="en-US" sz="3200" dirty="0" smtClean="0">
                <a:solidFill>
                  <a:srgbClr val="92D050"/>
                </a:solidFill>
              </a:rPr>
              <a:t>Any changing in PH is mean the activity of sperms and formation of lactic acid under oxygenated condition </a:t>
            </a:r>
          </a:p>
          <a:p>
            <a:pPr lvl="3"/>
            <a:r>
              <a:rPr lang="en-US" sz="3200" dirty="0" smtClean="0">
                <a:solidFill>
                  <a:srgbClr val="FFFF00"/>
                </a:solidFill>
              </a:rPr>
              <a:t>After ejaculation the amount of lactic acid is 63mg/cm3 which lead to form PH 6.6-6.9</a:t>
            </a:r>
          </a:p>
          <a:p>
            <a:pPr lvl="3"/>
            <a:r>
              <a:rPr lang="en-US" sz="3200" dirty="0" smtClean="0">
                <a:solidFill>
                  <a:srgbClr val="00B0F0"/>
                </a:solidFill>
              </a:rPr>
              <a:t>After a time of incubation the PH will be decrease as a result of lactic acid formation </a:t>
            </a:r>
          </a:p>
          <a:p>
            <a:pPr lvl="3"/>
            <a:endParaRPr lang="en-US" sz="28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lvl="2"/>
            <a:endParaRPr lang="en-US" sz="3000" dirty="0"/>
          </a:p>
          <a:p>
            <a:pPr marL="1371600" lvl="3" indent="0">
              <a:buNone/>
            </a:pPr>
            <a:endParaRPr lang="en-US" sz="3000" dirty="0" smtClean="0">
              <a:solidFill>
                <a:schemeClr val="accent5">
                  <a:lumMod val="40000"/>
                  <a:lumOff val="60000"/>
                </a:schemeClr>
              </a:solidFill>
              <a:effectLst/>
            </a:endParaRPr>
          </a:p>
          <a:p>
            <a:pPr lvl="2"/>
            <a:endParaRPr lang="en-US" sz="3200" dirty="0" smtClean="0">
              <a:solidFill>
                <a:schemeClr val="accent5">
                  <a:lumMod val="40000"/>
                  <a:lumOff val="60000"/>
                </a:schemeClr>
              </a:solidFill>
              <a:effectLst/>
            </a:endParaRPr>
          </a:p>
          <a:p>
            <a:pPr marL="914400" lvl="2" indent="0">
              <a:buNone/>
            </a:pPr>
            <a:endParaRPr lang="en-US" sz="2800" dirty="0">
              <a:solidFill>
                <a:srgbClr val="FFC000"/>
              </a:solidFill>
              <a:effectLst/>
            </a:endParaRPr>
          </a:p>
          <a:p>
            <a:pPr lvl="4"/>
            <a:endParaRPr lang="en-US" sz="2800" dirty="0" smtClean="0">
              <a:solidFill>
                <a:srgbClr val="00B0F0"/>
              </a:solidFill>
              <a:effectLst/>
            </a:endParaRPr>
          </a:p>
          <a:p>
            <a:pPr lvl="2"/>
            <a:endParaRPr lang="en-US" sz="2200" dirty="0">
              <a:solidFill>
                <a:srgbClr val="FFC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47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167425"/>
            <a:ext cx="10353761" cy="113334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44699" y="386366"/>
            <a:ext cx="11964473" cy="6310647"/>
          </a:xfrm>
        </p:spPr>
        <p:txBody>
          <a:bodyPr>
            <a:normAutofit/>
          </a:bodyPr>
          <a:lstStyle/>
          <a:p>
            <a:pPr marL="914400" lvl="2" indent="0">
              <a:buNone/>
            </a:pPr>
            <a:r>
              <a:rPr lang="en-US" sz="3600" dirty="0" smtClean="0">
                <a:solidFill>
                  <a:srgbClr val="FFFF00"/>
                </a:solidFill>
                <a:effectLst/>
              </a:rPr>
              <a:t>Biochemical and biological evaluation </a:t>
            </a:r>
          </a:p>
          <a:p>
            <a:pPr lvl="2"/>
            <a:r>
              <a:rPr lang="en-US" sz="3000" dirty="0">
                <a:solidFill>
                  <a:srgbClr val="FFC000"/>
                </a:solidFill>
                <a:effectLst/>
              </a:rPr>
              <a:t>Methylene blue reduction test </a:t>
            </a:r>
          </a:p>
          <a:p>
            <a:pPr lvl="3"/>
            <a:r>
              <a:rPr lang="en-US" sz="3200" dirty="0" smtClean="0">
                <a:solidFill>
                  <a:srgbClr val="00B0F0"/>
                </a:solidFill>
              </a:rPr>
              <a:t>Reduction time depending on quality of semen </a:t>
            </a:r>
          </a:p>
          <a:p>
            <a:pPr lvl="3"/>
            <a:r>
              <a:rPr lang="en-US" sz="32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The releasing of H ions from sperms reduce the stain from blue to colorless</a:t>
            </a:r>
          </a:p>
          <a:p>
            <a:pPr lvl="3"/>
            <a:r>
              <a:rPr lang="en-US" sz="3200" dirty="0" smtClean="0">
                <a:solidFill>
                  <a:srgbClr val="92D050"/>
                </a:solidFill>
              </a:rPr>
              <a:t>Good quality semen reduce the stain after 3-6 min.</a:t>
            </a:r>
          </a:p>
          <a:p>
            <a:pPr lvl="3"/>
            <a:r>
              <a:rPr lang="en-US" sz="3200" dirty="0" smtClean="0">
                <a:solidFill>
                  <a:srgbClr val="FFFF00"/>
                </a:solidFill>
              </a:rPr>
              <a:t>Poor quality semen reduce the stain after 9 min. </a:t>
            </a:r>
          </a:p>
          <a:p>
            <a:pPr lvl="3"/>
            <a:endParaRPr lang="en-US" sz="28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lvl="2"/>
            <a:endParaRPr lang="en-US" sz="3000" dirty="0"/>
          </a:p>
          <a:p>
            <a:pPr marL="1371600" lvl="3" indent="0">
              <a:buNone/>
            </a:pPr>
            <a:endParaRPr lang="en-US" sz="3000" dirty="0" smtClean="0">
              <a:solidFill>
                <a:schemeClr val="accent5">
                  <a:lumMod val="40000"/>
                  <a:lumOff val="60000"/>
                </a:schemeClr>
              </a:solidFill>
              <a:effectLst/>
            </a:endParaRPr>
          </a:p>
          <a:p>
            <a:pPr lvl="2"/>
            <a:endParaRPr lang="en-US" sz="3200" dirty="0" smtClean="0">
              <a:solidFill>
                <a:schemeClr val="accent5">
                  <a:lumMod val="40000"/>
                  <a:lumOff val="60000"/>
                </a:schemeClr>
              </a:solidFill>
              <a:effectLst/>
            </a:endParaRPr>
          </a:p>
          <a:p>
            <a:pPr marL="914400" lvl="2" indent="0">
              <a:buNone/>
            </a:pPr>
            <a:endParaRPr lang="en-US" sz="2800" dirty="0">
              <a:solidFill>
                <a:srgbClr val="FFC000"/>
              </a:solidFill>
              <a:effectLst/>
            </a:endParaRPr>
          </a:p>
          <a:p>
            <a:pPr lvl="4"/>
            <a:endParaRPr lang="en-US" sz="2800" dirty="0" smtClean="0">
              <a:solidFill>
                <a:srgbClr val="00B0F0"/>
              </a:solidFill>
              <a:effectLst/>
            </a:endParaRPr>
          </a:p>
          <a:p>
            <a:pPr lvl="2"/>
            <a:endParaRPr lang="en-US" sz="2200" dirty="0">
              <a:solidFill>
                <a:srgbClr val="FFC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98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167425"/>
            <a:ext cx="10353761" cy="113334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86366"/>
            <a:ext cx="11101590" cy="6310647"/>
          </a:xfrm>
        </p:spPr>
        <p:txBody>
          <a:bodyPr>
            <a:normAutofit/>
          </a:bodyPr>
          <a:lstStyle/>
          <a:p>
            <a:pPr marL="914400" lvl="2" indent="0" algn="ctr">
              <a:buNone/>
            </a:pPr>
            <a:endParaRPr lang="en-US" sz="4400" dirty="0" smtClean="0">
              <a:solidFill>
                <a:srgbClr val="FFFF00"/>
              </a:solidFill>
              <a:effectLst/>
            </a:endParaRPr>
          </a:p>
          <a:p>
            <a:pPr marL="914400" lvl="2" indent="0" algn="ctr">
              <a:buNone/>
            </a:pPr>
            <a:endParaRPr lang="en-US" sz="4400" dirty="0" smtClean="0">
              <a:solidFill>
                <a:srgbClr val="FFFF00"/>
              </a:solidFill>
              <a:effectLst/>
            </a:endParaRPr>
          </a:p>
          <a:p>
            <a:pPr marL="914400" lvl="2" indent="0" algn="ctr">
              <a:buNone/>
            </a:pPr>
            <a:r>
              <a:rPr lang="en-US" sz="4400" dirty="0" smtClean="0">
                <a:solidFill>
                  <a:srgbClr val="FFFF00"/>
                </a:solidFill>
                <a:effectLst/>
              </a:rPr>
              <a:t>Semen Diluters </a:t>
            </a:r>
          </a:p>
          <a:p>
            <a:pPr marL="914400" lvl="2" indent="0" algn="ctr">
              <a:buNone/>
            </a:pPr>
            <a:r>
              <a:rPr lang="en-US" sz="4400" dirty="0" smtClean="0">
                <a:solidFill>
                  <a:srgbClr val="FFFF00"/>
                </a:solidFill>
                <a:effectLst/>
              </a:rPr>
              <a:t>(Semen Extender)</a:t>
            </a:r>
          </a:p>
          <a:p>
            <a:pPr marL="914400" lvl="2" indent="0" algn="ctr">
              <a:buNone/>
            </a:pPr>
            <a:endParaRPr lang="en-US" sz="4400" dirty="0" smtClean="0"/>
          </a:p>
          <a:p>
            <a:pPr marL="1371600" lvl="3" indent="0" algn="ctr">
              <a:buNone/>
            </a:pPr>
            <a:endParaRPr lang="en-US" sz="4400" dirty="0" smtClean="0">
              <a:solidFill>
                <a:schemeClr val="accent5">
                  <a:lumMod val="40000"/>
                  <a:lumOff val="60000"/>
                </a:schemeClr>
              </a:solidFill>
              <a:effectLst/>
            </a:endParaRPr>
          </a:p>
          <a:p>
            <a:pPr lvl="2" algn="ctr"/>
            <a:endParaRPr lang="en-US" sz="4400" dirty="0" smtClean="0">
              <a:solidFill>
                <a:schemeClr val="accent5">
                  <a:lumMod val="40000"/>
                  <a:lumOff val="60000"/>
                </a:schemeClr>
              </a:solidFill>
              <a:effectLst/>
            </a:endParaRPr>
          </a:p>
          <a:p>
            <a:pPr marL="914400" lvl="2" indent="0" algn="ctr">
              <a:buNone/>
            </a:pPr>
            <a:endParaRPr lang="en-US" sz="4400" dirty="0" smtClean="0">
              <a:solidFill>
                <a:srgbClr val="FFC000"/>
              </a:solidFill>
              <a:effectLst/>
            </a:endParaRPr>
          </a:p>
          <a:p>
            <a:pPr lvl="4" algn="ctr"/>
            <a:endParaRPr lang="en-US" sz="4400" dirty="0" smtClean="0">
              <a:solidFill>
                <a:srgbClr val="00B0F0"/>
              </a:solidFill>
              <a:effectLst/>
            </a:endParaRPr>
          </a:p>
          <a:p>
            <a:pPr lvl="2" algn="ctr"/>
            <a:endParaRPr lang="en-US" sz="4400" dirty="0" smtClean="0">
              <a:solidFill>
                <a:srgbClr val="FFC000"/>
              </a:solidFill>
            </a:endParaRPr>
          </a:p>
          <a:p>
            <a:pPr marL="0" indent="0" algn="ctr">
              <a:buNone/>
            </a:pP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95737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167425"/>
            <a:ext cx="10353761" cy="113334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44699" y="386366"/>
            <a:ext cx="11964473" cy="6310647"/>
          </a:xfrm>
        </p:spPr>
        <p:txBody>
          <a:bodyPr>
            <a:normAutofit/>
          </a:bodyPr>
          <a:lstStyle/>
          <a:p>
            <a:pPr marL="914400" lvl="2" indent="0">
              <a:buNone/>
            </a:pPr>
            <a:r>
              <a:rPr lang="en-US" sz="3600" dirty="0" smtClean="0">
                <a:solidFill>
                  <a:srgbClr val="FFFF00"/>
                </a:solidFill>
                <a:effectLst/>
              </a:rPr>
              <a:t>Properties of semen extender  </a:t>
            </a:r>
          </a:p>
          <a:p>
            <a:pPr marL="1428750" lvl="2" indent="-514350">
              <a:buAutoNum type="arabicPeriod"/>
            </a:pPr>
            <a:r>
              <a:rPr lang="en-US" sz="3200" dirty="0" smtClean="0">
                <a:solidFill>
                  <a:srgbClr val="92D050"/>
                </a:solidFill>
                <a:effectLst/>
              </a:rPr>
              <a:t>isotonic </a:t>
            </a:r>
            <a:r>
              <a:rPr lang="en-US" sz="3200" dirty="0">
                <a:solidFill>
                  <a:srgbClr val="92D050"/>
                </a:solidFill>
                <a:effectLst/>
              </a:rPr>
              <a:t>with semen </a:t>
            </a:r>
            <a:r>
              <a:rPr lang="en-US" sz="3200" dirty="0" smtClean="0">
                <a:solidFill>
                  <a:srgbClr val="92D050"/>
                </a:solidFill>
                <a:effectLst/>
              </a:rPr>
              <a:t> like</a:t>
            </a:r>
          </a:p>
          <a:p>
            <a:pPr lvl="3"/>
            <a:r>
              <a:rPr lang="en-US" sz="3000" dirty="0" smtClean="0">
                <a:solidFill>
                  <a:srgbClr val="92D050"/>
                </a:solidFill>
                <a:effectLst/>
              </a:rPr>
              <a:t> 2.9</a:t>
            </a:r>
            <a:r>
              <a:rPr lang="en-US" sz="3000" dirty="0">
                <a:solidFill>
                  <a:srgbClr val="92D050"/>
                </a:solidFill>
                <a:effectLst/>
              </a:rPr>
              <a:t>% sodium citrate </a:t>
            </a:r>
            <a:r>
              <a:rPr lang="en-US" sz="3000" dirty="0" smtClean="0">
                <a:solidFill>
                  <a:srgbClr val="92D050"/>
                </a:solidFill>
                <a:effectLst/>
              </a:rPr>
              <a:t>di-hydrate </a:t>
            </a:r>
          </a:p>
          <a:p>
            <a:pPr lvl="3"/>
            <a:r>
              <a:rPr lang="en-US" sz="3000" dirty="0" smtClean="0">
                <a:solidFill>
                  <a:srgbClr val="92D050"/>
                </a:solidFill>
                <a:effectLst/>
              </a:rPr>
              <a:t>0.2 </a:t>
            </a:r>
            <a:r>
              <a:rPr lang="en-US" sz="3000" dirty="0">
                <a:solidFill>
                  <a:srgbClr val="92D050"/>
                </a:solidFill>
                <a:effectLst/>
              </a:rPr>
              <a:t>molar </a:t>
            </a:r>
            <a:r>
              <a:rPr lang="en-US" sz="3000" dirty="0" smtClean="0">
                <a:solidFill>
                  <a:srgbClr val="92D050"/>
                </a:solidFill>
                <a:effectLst/>
              </a:rPr>
              <a:t>Tris solution</a:t>
            </a:r>
            <a:endParaRPr lang="en-US" sz="3000" dirty="0">
              <a:solidFill>
                <a:srgbClr val="92D050"/>
              </a:solidFill>
              <a:effectLst/>
            </a:endParaRPr>
          </a:p>
          <a:p>
            <a:pPr marL="914400" lvl="2" indent="0">
              <a:buNone/>
            </a:pPr>
            <a:r>
              <a:rPr lang="en-US" sz="3200" dirty="0">
                <a:solidFill>
                  <a:srgbClr val="FFC000"/>
                </a:solidFill>
                <a:effectLst/>
              </a:rPr>
              <a:t>2. Buffering capacity </a:t>
            </a:r>
            <a:r>
              <a:rPr lang="en-US" sz="3200" dirty="0" smtClean="0">
                <a:solidFill>
                  <a:srgbClr val="FFC000"/>
                </a:solidFill>
                <a:effectLst/>
              </a:rPr>
              <a:t>like isotonic sodium citrate or </a:t>
            </a:r>
            <a:r>
              <a:rPr lang="en-US" sz="3200" dirty="0" err="1" smtClean="0">
                <a:solidFill>
                  <a:srgbClr val="FFC000"/>
                </a:solidFill>
                <a:effectLst/>
              </a:rPr>
              <a:t>tris</a:t>
            </a:r>
            <a:r>
              <a:rPr lang="en-US" sz="3200" dirty="0" smtClean="0">
                <a:solidFill>
                  <a:srgbClr val="FFC000"/>
                </a:solidFill>
                <a:effectLst/>
              </a:rPr>
              <a:t> solution or milk</a:t>
            </a:r>
          </a:p>
          <a:p>
            <a:pPr lvl="3"/>
            <a:r>
              <a:rPr lang="en-US" sz="3000" dirty="0" smtClean="0">
                <a:solidFill>
                  <a:srgbClr val="FFC000"/>
                </a:solidFill>
                <a:effectLst/>
              </a:rPr>
              <a:t>Phosphate </a:t>
            </a:r>
            <a:r>
              <a:rPr lang="en-US" sz="3000" dirty="0">
                <a:solidFill>
                  <a:srgbClr val="FFC000"/>
                </a:solidFill>
                <a:effectLst/>
              </a:rPr>
              <a:t>Buffer </a:t>
            </a:r>
            <a:r>
              <a:rPr lang="en-US" sz="3000" dirty="0" smtClean="0">
                <a:solidFill>
                  <a:srgbClr val="FFC000"/>
                </a:solidFill>
                <a:effectLst/>
              </a:rPr>
              <a:t>Solution</a:t>
            </a:r>
          </a:p>
          <a:p>
            <a:pPr lvl="3"/>
            <a:r>
              <a:rPr lang="en-US" sz="3000" dirty="0" smtClean="0">
                <a:solidFill>
                  <a:srgbClr val="FFC000"/>
                </a:solidFill>
                <a:effectLst/>
              </a:rPr>
              <a:t>Citrate </a:t>
            </a:r>
            <a:r>
              <a:rPr lang="en-US" sz="3000" dirty="0">
                <a:solidFill>
                  <a:srgbClr val="FFC000"/>
                </a:solidFill>
                <a:effectLst/>
              </a:rPr>
              <a:t>Buffer </a:t>
            </a:r>
            <a:r>
              <a:rPr lang="en-US" sz="3000" dirty="0" smtClean="0">
                <a:solidFill>
                  <a:srgbClr val="FFC000"/>
                </a:solidFill>
                <a:effectLst/>
              </a:rPr>
              <a:t>Solution</a:t>
            </a:r>
          </a:p>
          <a:p>
            <a:pPr lvl="3"/>
            <a:r>
              <a:rPr lang="en-US" sz="3000" dirty="0" smtClean="0">
                <a:solidFill>
                  <a:srgbClr val="FFC000"/>
                </a:solidFill>
                <a:effectLst/>
              </a:rPr>
              <a:t>Tris </a:t>
            </a:r>
            <a:r>
              <a:rPr lang="en-US" sz="3000" dirty="0">
                <a:solidFill>
                  <a:srgbClr val="FFC000"/>
                </a:solidFill>
                <a:effectLst/>
              </a:rPr>
              <a:t>Buffer </a:t>
            </a:r>
            <a:r>
              <a:rPr lang="en-US" sz="3000" dirty="0" smtClean="0">
                <a:solidFill>
                  <a:srgbClr val="FFC000"/>
                </a:solidFill>
                <a:effectLst/>
              </a:rPr>
              <a:t>Solution</a:t>
            </a:r>
          </a:p>
          <a:p>
            <a:pPr lvl="3"/>
            <a:r>
              <a:rPr lang="en-US" sz="3000" dirty="0" smtClean="0">
                <a:solidFill>
                  <a:srgbClr val="FFC000"/>
                </a:solidFill>
                <a:effectLst/>
              </a:rPr>
              <a:t>Milk</a:t>
            </a:r>
            <a:endParaRPr lang="en-US" sz="3000" dirty="0">
              <a:solidFill>
                <a:srgbClr val="FFC000"/>
              </a:solidFill>
              <a:effectLst/>
            </a:endParaRPr>
          </a:p>
          <a:p>
            <a:pPr marL="1371600" lvl="3" indent="0">
              <a:buNone/>
            </a:pPr>
            <a:endParaRPr lang="en-US" sz="3000" dirty="0" smtClean="0">
              <a:solidFill>
                <a:srgbClr val="FFC000"/>
              </a:solidFill>
              <a:effectLst/>
            </a:endParaRPr>
          </a:p>
          <a:p>
            <a:pPr lvl="2"/>
            <a:endParaRPr lang="en-US" sz="3000" dirty="0"/>
          </a:p>
          <a:p>
            <a:pPr marL="1371600" lvl="3" indent="0">
              <a:buNone/>
            </a:pPr>
            <a:endParaRPr lang="en-US" sz="3000" dirty="0" smtClean="0">
              <a:solidFill>
                <a:schemeClr val="accent5">
                  <a:lumMod val="40000"/>
                  <a:lumOff val="60000"/>
                </a:schemeClr>
              </a:solidFill>
              <a:effectLst/>
            </a:endParaRPr>
          </a:p>
          <a:p>
            <a:pPr lvl="2"/>
            <a:endParaRPr lang="en-US" sz="3200" dirty="0" smtClean="0">
              <a:solidFill>
                <a:schemeClr val="accent5">
                  <a:lumMod val="40000"/>
                  <a:lumOff val="60000"/>
                </a:schemeClr>
              </a:solidFill>
              <a:effectLst/>
            </a:endParaRPr>
          </a:p>
          <a:p>
            <a:pPr marL="914400" lvl="2" indent="0">
              <a:buNone/>
            </a:pPr>
            <a:endParaRPr lang="en-US" sz="2800" dirty="0">
              <a:solidFill>
                <a:srgbClr val="FFC000"/>
              </a:solidFill>
              <a:effectLst/>
            </a:endParaRPr>
          </a:p>
          <a:p>
            <a:pPr lvl="4"/>
            <a:endParaRPr lang="en-US" sz="2800" dirty="0" smtClean="0">
              <a:solidFill>
                <a:srgbClr val="00B0F0"/>
              </a:solidFill>
              <a:effectLst/>
            </a:endParaRPr>
          </a:p>
          <a:p>
            <a:pPr lvl="2"/>
            <a:endParaRPr lang="en-US" sz="2200" dirty="0">
              <a:solidFill>
                <a:srgbClr val="FFC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41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167425"/>
            <a:ext cx="10353761" cy="1133341"/>
          </a:xfrm>
        </p:spPr>
        <p:txBody>
          <a:bodyPr>
            <a:normAutofit/>
          </a:bodyPr>
          <a:lstStyle/>
          <a:p>
            <a:r>
              <a:rPr lang="en-US" sz="3600" dirty="0">
                <a:effectLst/>
              </a:rPr>
              <a:t> </a:t>
            </a:r>
            <a:endParaRPr lang="en-US" sz="3600" dirty="0">
              <a:solidFill>
                <a:srgbClr val="FFFF00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882" y="167426"/>
            <a:ext cx="11462198" cy="6529588"/>
          </a:xfrm>
        </p:spPr>
        <p:txBody>
          <a:bodyPr>
            <a:normAutofit/>
          </a:bodyPr>
          <a:lstStyle/>
          <a:p>
            <a:pPr lvl="1"/>
            <a:r>
              <a:rPr lang="en-US" sz="3600" dirty="0" smtClean="0">
                <a:solidFill>
                  <a:srgbClr val="FFFF00"/>
                </a:solidFill>
              </a:rPr>
              <a:t>Chemically hormones </a:t>
            </a:r>
            <a:r>
              <a:rPr lang="en-US" sz="3600" dirty="0">
                <a:solidFill>
                  <a:srgbClr val="FFFF00"/>
                </a:solidFill>
              </a:rPr>
              <a:t>of reproduction can be divided into two major </a:t>
            </a:r>
            <a:r>
              <a:rPr lang="en-US" sz="3600" dirty="0" smtClean="0">
                <a:solidFill>
                  <a:srgbClr val="FFFF00"/>
                </a:solidFill>
              </a:rPr>
              <a:t>classes: </a:t>
            </a:r>
          </a:p>
          <a:p>
            <a:pPr lvl="1"/>
            <a:r>
              <a:rPr lang="en-US" sz="3600" dirty="0" smtClean="0">
                <a:solidFill>
                  <a:srgbClr val="92D050"/>
                </a:solidFill>
              </a:rPr>
              <a:t>First class </a:t>
            </a:r>
            <a:r>
              <a:rPr lang="en-US" sz="3600" dirty="0">
                <a:solidFill>
                  <a:srgbClr val="92D050"/>
                </a:solidFill>
              </a:rPr>
              <a:t>includes the peptide and protein </a:t>
            </a:r>
            <a:r>
              <a:rPr lang="en-US" sz="3600" dirty="0" smtClean="0">
                <a:solidFill>
                  <a:srgbClr val="92D050"/>
                </a:solidFill>
              </a:rPr>
              <a:t>hormones</a:t>
            </a:r>
          </a:p>
          <a:p>
            <a:pPr lvl="1"/>
            <a:r>
              <a:rPr lang="en-US" sz="3600" dirty="0" smtClean="0">
                <a:solidFill>
                  <a:srgbClr val="00B0F0"/>
                </a:solidFill>
              </a:rPr>
              <a:t>hormones </a:t>
            </a:r>
            <a:r>
              <a:rPr lang="en-US" sz="3600" dirty="0">
                <a:solidFill>
                  <a:srgbClr val="00B0F0"/>
                </a:solidFill>
              </a:rPr>
              <a:t>are soluble in </a:t>
            </a:r>
            <a:r>
              <a:rPr lang="en-US" sz="3600" dirty="0" smtClean="0">
                <a:solidFill>
                  <a:srgbClr val="00B0F0"/>
                </a:solidFill>
              </a:rPr>
              <a:t>water (sensitive)   </a:t>
            </a:r>
            <a:endParaRPr lang="en-US" sz="3600" dirty="0">
              <a:solidFill>
                <a:srgbClr val="00B0F0"/>
              </a:solidFill>
            </a:endParaRPr>
          </a:p>
          <a:p>
            <a:pPr lvl="1"/>
            <a:r>
              <a:rPr lang="en-US" sz="3600" dirty="0" smtClean="0">
                <a:solidFill>
                  <a:srgbClr val="FFC000"/>
                </a:solidFill>
              </a:rPr>
              <a:t>To </a:t>
            </a:r>
            <a:r>
              <a:rPr lang="en-US" sz="3600" dirty="0">
                <a:solidFill>
                  <a:srgbClr val="FFC000"/>
                </a:solidFill>
              </a:rPr>
              <a:t>be physiologically effective, they must be administered </a:t>
            </a:r>
            <a:r>
              <a:rPr lang="en-US" sz="3600" dirty="0" smtClean="0">
                <a:solidFill>
                  <a:srgbClr val="FFC000"/>
                </a:solidFill>
              </a:rPr>
              <a:t>systemically (</a:t>
            </a:r>
            <a:r>
              <a:rPr lang="en-US" sz="3600" dirty="0" err="1" smtClean="0">
                <a:solidFill>
                  <a:srgbClr val="FFC000"/>
                </a:solidFill>
              </a:rPr>
              <a:t>i.v</a:t>
            </a:r>
            <a:r>
              <a:rPr lang="en-US" sz="3600" dirty="0" err="1">
                <a:solidFill>
                  <a:srgbClr val="FFC000"/>
                </a:solidFill>
              </a:rPr>
              <a:t>.</a:t>
            </a:r>
            <a:r>
              <a:rPr lang="en-US" sz="3600" dirty="0">
                <a:solidFill>
                  <a:srgbClr val="FFC000"/>
                </a:solidFill>
              </a:rPr>
              <a:t>, </a:t>
            </a:r>
            <a:r>
              <a:rPr lang="en-US" sz="3600" dirty="0" err="1">
                <a:solidFill>
                  <a:srgbClr val="FFC000"/>
                </a:solidFill>
              </a:rPr>
              <a:t>i.m</a:t>
            </a:r>
            <a:r>
              <a:rPr lang="en-US" sz="3600" dirty="0">
                <a:solidFill>
                  <a:srgbClr val="FFC000"/>
                </a:solidFill>
              </a:rPr>
              <a:t>., or </a:t>
            </a:r>
            <a:r>
              <a:rPr lang="en-US" sz="3600" dirty="0" err="1">
                <a:solidFill>
                  <a:srgbClr val="FFC000"/>
                </a:solidFill>
              </a:rPr>
              <a:t>s.c</a:t>
            </a:r>
            <a:r>
              <a:rPr lang="en-US" sz="3600" dirty="0" err="1" smtClean="0">
                <a:solidFill>
                  <a:srgbClr val="FFC000"/>
                </a:solidFill>
              </a:rPr>
              <a:t>.</a:t>
            </a:r>
            <a:r>
              <a:rPr lang="en-US" sz="3600" dirty="0" smtClean="0">
                <a:solidFill>
                  <a:srgbClr val="FFC000"/>
                </a:solidFill>
              </a:rPr>
              <a:t>)</a:t>
            </a:r>
            <a:endParaRPr lang="en-US" sz="3600" dirty="0"/>
          </a:p>
          <a:p>
            <a:pPr marL="457200" lvl="1" indent="0">
              <a:buNone/>
            </a:pPr>
            <a:endParaRPr lang="en-US" sz="36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6104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167425"/>
            <a:ext cx="10353761" cy="113334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44699" y="386366"/>
            <a:ext cx="11964473" cy="6310647"/>
          </a:xfrm>
        </p:spPr>
        <p:txBody>
          <a:bodyPr>
            <a:normAutofit/>
          </a:bodyPr>
          <a:lstStyle/>
          <a:p>
            <a:pPr marL="914400" lvl="2" indent="0">
              <a:buNone/>
            </a:pPr>
            <a:r>
              <a:rPr lang="en-US" sz="3600" dirty="0" smtClean="0">
                <a:solidFill>
                  <a:srgbClr val="FFFF00"/>
                </a:solidFill>
                <a:effectLst/>
              </a:rPr>
              <a:t>Properties of semen extender  </a:t>
            </a:r>
          </a:p>
          <a:p>
            <a:pPr marL="914400" lvl="2" indent="0">
              <a:buNone/>
            </a:pPr>
            <a:r>
              <a:rPr lang="en-US" sz="3200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/>
              </a:rPr>
              <a:t>3</a:t>
            </a:r>
            <a:r>
              <a:rPr lang="en-US" sz="3200" dirty="0">
                <a:solidFill>
                  <a:schemeClr val="accent5">
                    <a:lumMod val="20000"/>
                    <a:lumOff val="80000"/>
                  </a:schemeClr>
                </a:solidFill>
                <a:effectLst/>
              </a:rPr>
              <a:t>. </a:t>
            </a:r>
            <a:r>
              <a:rPr lang="en-US" sz="3200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/>
              </a:rPr>
              <a:t>Protect </a:t>
            </a:r>
            <a:r>
              <a:rPr lang="en-US" sz="3200" dirty="0">
                <a:solidFill>
                  <a:schemeClr val="accent5">
                    <a:lumMod val="20000"/>
                    <a:lumOff val="80000"/>
                  </a:schemeClr>
                </a:solidFill>
                <a:effectLst/>
              </a:rPr>
              <a:t>the sperm from cold shock injury during the cooling </a:t>
            </a:r>
            <a:r>
              <a:rPr lang="en-US" sz="3200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/>
              </a:rPr>
              <a:t>from body </a:t>
            </a:r>
            <a:r>
              <a:rPr lang="en-US" sz="3200" dirty="0">
                <a:solidFill>
                  <a:schemeClr val="accent5">
                    <a:lumMod val="20000"/>
                    <a:lumOff val="80000"/>
                  </a:schemeClr>
                </a:solidFill>
                <a:effectLst/>
              </a:rPr>
              <a:t>temperature to </a:t>
            </a:r>
            <a:r>
              <a:rPr lang="en-US" sz="3200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/>
              </a:rPr>
              <a:t>5°C </a:t>
            </a:r>
          </a:p>
          <a:p>
            <a:pPr lvl="3"/>
            <a:r>
              <a:rPr lang="en-US" sz="3000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/>
              </a:rPr>
              <a:t>lecithin </a:t>
            </a:r>
          </a:p>
          <a:p>
            <a:pPr lvl="3"/>
            <a:r>
              <a:rPr lang="en-US" sz="3000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/>
              </a:rPr>
              <a:t>Lipoproteins</a:t>
            </a:r>
          </a:p>
          <a:p>
            <a:pPr marL="1371600" lvl="3" indent="0">
              <a:buNone/>
            </a:pPr>
            <a:r>
              <a:rPr lang="en-US" sz="3000" dirty="0">
                <a:solidFill>
                  <a:schemeClr val="accent5">
                    <a:lumMod val="20000"/>
                    <a:lumOff val="80000"/>
                  </a:schemeClr>
                </a:solidFill>
                <a:effectLst/>
              </a:rPr>
              <a:t>(</a:t>
            </a:r>
            <a:r>
              <a:rPr lang="en-US" sz="3000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/>
              </a:rPr>
              <a:t>from </a:t>
            </a:r>
            <a:r>
              <a:rPr lang="en-US" sz="3000" dirty="0">
                <a:solidFill>
                  <a:schemeClr val="accent5">
                    <a:lumMod val="20000"/>
                    <a:lumOff val="80000"/>
                  </a:schemeClr>
                </a:solidFill>
                <a:effectLst/>
              </a:rPr>
              <a:t>egg yolk or </a:t>
            </a:r>
            <a:r>
              <a:rPr lang="en-US" sz="3000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/>
              </a:rPr>
              <a:t>milk) </a:t>
            </a:r>
          </a:p>
          <a:p>
            <a:pPr lvl="2"/>
            <a:endParaRPr lang="en-US" sz="3000" dirty="0"/>
          </a:p>
          <a:p>
            <a:pPr marL="1371600" lvl="3" indent="0">
              <a:buNone/>
            </a:pPr>
            <a:endParaRPr lang="en-US" sz="3000" dirty="0" smtClean="0">
              <a:solidFill>
                <a:schemeClr val="accent5">
                  <a:lumMod val="40000"/>
                  <a:lumOff val="60000"/>
                </a:schemeClr>
              </a:solidFill>
              <a:effectLst/>
            </a:endParaRPr>
          </a:p>
          <a:p>
            <a:pPr lvl="2"/>
            <a:endParaRPr lang="en-US" sz="3200" dirty="0" smtClean="0">
              <a:solidFill>
                <a:schemeClr val="accent5">
                  <a:lumMod val="40000"/>
                  <a:lumOff val="60000"/>
                </a:schemeClr>
              </a:solidFill>
              <a:effectLst/>
            </a:endParaRPr>
          </a:p>
          <a:p>
            <a:pPr marL="914400" lvl="2" indent="0">
              <a:buNone/>
            </a:pPr>
            <a:endParaRPr lang="en-US" sz="2800" dirty="0">
              <a:solidFill>
                <a:srgbClr val="FFC000"/>
              </a:solidFill>
              <a:effectLst/>
            </a:endParaRPr>
          </a:p>
          <a:p>
            <a:pPr lvl="4"/>
            <a:endParaRPr lang="en-US" sz="2800" dirty="0" smtClean="0">
              <a:solidFill>
                <a:srgbClr val="00B0F0"/>
              </a:solidFill>
              <a:effectLst/>
            </a:endParaRPr>
          </a:p>
          <a:p>
            <a:pPr lvl="2"/>
            <a:endParaRPr lang="en-US" sz="2200" dirty="0">
              <a:solidFill>
                <a:srgbClr val="FFC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39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167425"/>
            <a:ext cx="10353761" cy="113334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44699" y="386366"/>
            <a:ext cx="11964473" cy="6310647"/>
          </a:xfrm>
        </p:spPr>
        <p:txBody>
          <a:bodyPr>
            <a:normAutofit/>
          </a:bodyPr>
          <a:lstStyle/>
          <a:p>
            <a:pPr marL="914400" lvl="2" indent="0">
              <a:buNone/>
            </a:pPr>
            <a:r>
              <a:rPr lang="en-US" sz="3600" dirty="0" smtClean="0">
                <a:solidFill>
                  <a:srgbClr val="FFFF00"/>
                </a:solidFill>
                <a:effectLst/>
              </a:rPr>
              <a:t>Properties of semen extender  </a:t>
            </a:r>
          </a:p>
          <a:p>
            <a:pPr marL="914400" lvl="2" indent="0">
              <a:buNone/>
            </a:pPr>
            <a:r>
              <a:rPr lang="en-US" sz="3200" dirty="0">
                <a:solidFill>
                  <a:srgbClr val="92D050"/>
                </a:solidFill>
                <a:effectLst/>
              </a:rPr>
              <a:t>4. Nutrients must be provided for sperm </a:t>
            </a:r>
            <a:r>
              <a:rPr lang="en-US" sz="3200" dirty="0" smtClean="0">
                <a:solidFill>
                  <a:srgbClr val="92D050"/>
                </a:solidFill>
                <a:effectLst/>
              </a:rPr>
              <a:t>metabolism </a:t>
            </a:r>
          </a:p>
          <a:p>
            <a:pPr marL="914400" lvl="2" indent="0">
              <a:buNone/>
            </a:pPr>
            <a:r>
              <a:rPr lang="en-US" sz="3200" dirty="0" smtClean="0">
                <a:solidFill>
                  <a:srgbClr val="92D050"/>
                </a:solidFill>
                <a:effectLst/>
              </a:rPr>
              <a:t>(egg </a:t>
            </a:r>
            <a:r>
              <a:rPr lang="en-US" sz="3200" dirty="0">
                <a:solidFill>
                  <a:srgbClr val="92D050"/>
                </a:solidFill>
                <a:effectLst/>
              </a:rPr>
              <a:t>yolk, milk, and some simple </a:t>
            </a:r>
            <a:r>
              <a:rPr lang="en-US" sz="3200" dirty="0" smtClean="0">
                <a:solidFill>
                  <a:srgbClr val="92D050"/>
                </a:solidFill>
                <a:effectLst/>
              </a:rPr>
              <a:t>sugars)</a:t>
            </a:r>
            <a:endParaRPr lang="en-US" sz="3200" dirty="0">
              <a:solidFill>
                <a:srgbClr val="92D050"/>
              </a:solidFill>
              <a:effectLst/>
            </a:endParaRPr>
          </a:p>
          <a:p>
            <a:pPr marL="914400" lvl="2" indent="0">
              <a:buNone/>
            </a:pPr>
            <a:r>
              <a:rPr lang="en-US" sz="3200" dirty="0">
                <a:solidFill>
                  <a:srgbClr val="FFC000"/>
                </a:solidFill>
                <a:effectLst/>
              </a:rPr>
              <a:t>5. </a:t>
            </a:r>
            <a:r>
              <a:rPr lang="en-US" sz="3200" dirty="0" smtClean="0">
                <a:solidFill>
                  <a:srgbClr val="FFC000"/>
                </a:solidFill>
                <a:effectLst/>
              </a:rPr>
              <a:t>Antibiotics</a:t>
            </a:r>
          </a:p>
          <a:p>
            <a:pPr lvl="3"/>
            <a:r>
              <a:rPr lang="en-US" sz="3000" dirty="0">
                <a:solidFill>
                  <a:srgbClr val="FFC000"/>
                </a:solidFill>
                <a:effectLst/>
              </a:rPr>
              <a:t>500 µg </a:t>
            </a:r>
            <a:r>
              <a:rPr lang="en-US" sz="3000" dirty="0" smtClean="0">
                <a:solidFill>
                  <a:srgbClr val="FFC000"/>
                </a:solidFill>
                <a:effectLst/>
              </a:rPr>
              <a:t>Gentamicin</a:t>
            </a:r>
          </a:p>
          <a:p>
            <a:pPr lvl="3"/>
            <a:r>
              <a:rPr lang="en-US" sz="3000" dirty="0" smtClean="0">
                <a:solidFill>
                  <a:srgbClr val="FFC000"/>
                </a:solidFill>
                <a:effectLst/>
              </a:rPr>
              <a:t>100 </a:t>
            </a:r>
            <a:r>
              <a:rPr lang="en-US" sz="3000" dirty="0">
                <a:solidFill>
                  <a:srgbClr val="FFC000"/>
                </a:solidFill>
                <a:effectLst/>
              </a:rPr>
              <a:t>µg </a:t>
            </a:r>
            <a:r>
              <a:rPr lang="en-US" sz="3000" dirty="0" smtClean="0">
                <a:solidFill>
                  <a:srgbClr val="FFC000"/>
                </a:solidFill>
                <a:effectLst/>
              </a:rPr>
              <a:t>Tylosin</a:t>
            </a:r>
          </a:p>
          <a:p>
            <a:pPr lvl="3"/>
            <a:r>
              <a:rPr lang="en-US" sz="3000" dirty="0" smtClean="0">
                <a:solidFill>
                  <a:srgbClr val="FFC000"/>
                </a:solidFill>
                <a:effectLst/>
              </a:rPr>
              <a:t>300/600 µg Linco-Spectin </a:t>
            </a:r>
          </a:p>
          <a:p>
            <a:pPr marL="1371600" lvl="3" indent="0">
              <a:buNone/>
            </a:pPr>
            <a:r>
              <a:rPr lang="en-US" sz="3000" dirty="0" smtClean="0">
                <a:solidFill>
                  <a:srgbClr val="FFC000"/>
                </a:solidFill>
                <a:effectLst/>
              </a:rPr>
              <a:t>     </a:t>
            </a:r>
            <a:r>
              <a:rPr lang="en-US" sz="3000" dirty="0">
                <a:solidFill>
                  <a:srgbClr val="FFC000"/>
                </a:solidFill>
                <a:effectLst/>
              </a:rPr>
              <a:t>(300 µg Lincomycin and 600 µg Spectinomycin)</a:t>
            </a:r>
          </a:p>
          <a:p>
            <a:pPr marL="1371600" lvl="3" indent="0">
              <a:buNone/>
            </a:pPr>
            <a:endParaRPr lang="en-US" sz="3000" dirty="0" smtClean="0">
              <a:solidFill>
                <a:srgbClr val="FFC000"/>
              </a:solidFill>
              <a:effectLst/>
            </a:endParaRPr>
          </a:p>
          <a:p>
            <a:pPr lvl="2"/>
            <a:endParaRPr lang="en-US" sz="3000" dirty="0"/>
          </a:p>
          <a:p>
            <a:pPr marL="1371600" lvl="3" indent="0">
              <a:buNone/>
            </a:pPr>
            <a:endParaRPr lang="en-US" sz="3000" dirty="0" smtClean="0">
              <a:solidFill>
                <a:schemeClr val="accent5">
                  <a:lumMod val="40000"/>
                  <a:lumOff val="60000"/>
                </a:schemeClr>
              </a:solidFill>
              <a:effectLst/>
            </a:endParaRPr>
          </a:p>
          <a:p>
            <a:pPr lvl="2"/>
            <a:endParaRPr lang="en-US" sz="3200" dirty="0" smtClean="0">
              <a:solidFill>
                <a:schemeClr val="accent5">
                  <a:lumMod val="40000"/>
                  <a:lumOff val="60000"/>
                </a:schemeClr>
              </a:solidFill>
              <a:effectLst/>
            </a:endParaRPr>
          </a:p>
          <a:p>
            <a:pPr marL="914400" lvl="2" indent="0">
              <a:buNone/>
            </a:pPr>
            <a:endParaRPr lang="en-US" sz="2800" dirty="0">
              <a:solidFill>
                <a:srgbClr val="FFC000"/>
              </a:solidFill>
              <a:effectLst/>
            </a:endParaRPr>
          </a:p>
          <a:p>
            <a:pPr lvl="4"/>
            <a:endParaRPr lang="en-US" sz="2800" dirty="0" smtClean="0">
              <a:solidFill>
                <a:srgbClr val="00B0F0"/>
              </a:solidFill>
              <a:effectLst/>
            </a:endParaRPr>
          </a:p>
          <a:p>
            <a:pPr lvl="2"/>
            <a:endParaRPr lang="en-US" sz="2200" dirty="0">
              <a:solidFill>
                <a:srgbClr val="FFC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88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167425"/>
            <a:ext cx="10353761" cy="113334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44699" y="386366"/>
            <a:ext cx="11964473" cy="6310647"/>
          </a:xfrm>
        </p:spPr>
        <p:txBody>
          <a:bodyPr>
            <a:normAutofit/>
          </a:bodyPr>
          <a:lstStyle/>
          <a:p>
            <a:pPr marL="914400" lvl="2" indent="0">
              <a:buNone/>
            </a:pPr>
            <a:r>
              <a:rPr lang="en-US" sz="3600" dirty="0" smtClean="0">
                <a:solidFill>
                  <a:srgbClr val="FFFF00"/>
                </a:solidFill>
                <a:effectLst/>
              </a:rPr>
              <a:t>Properties of semen extender  </a:t>
            </a:r>
          </a:p>
          <a:p>
            <a:pPr marL="914400" lvl="2" indent="0">
              <a:buNone/>
            </a:pPr>
            <a:r>
              <a:rPr lang="en-US" sz="3200" dirty="0" smtClean="0">
                <a:solidFill>
                  <a:srgbClr val="00B0F0"/>
                </a:solidFill>
                <a:effectLst/>
              </a:rPr>
              <a:t>6</a:t>
            </a:r>
            <a:r>
              <a:rPr lang="en-US" sz="3200" dirty="0">
                <a:solidFill>
                  <a:srgbClr val="00B0F0"/>
                </a:solidFill>
                <a:effectLst/>
              </a:rPr>
              <a:t>. </a:t>
            </a:r>
            <a:r>
              <a:rPr lang="en-US" sz="3200" dirty="0" smtClean="0">
                <a:solidFill>
                  <a:srgbClr val="00B0F0"/>
                </a:solidFill>
                <a:effectLst/>
              </a:rPr>
              <a:t>Protection </a:t>
            </a:r>
            <a:r>
              <a:rPr lang="en-US" sz="3200" dirty="0">
                <a:solidFill>
                  <a:srgbClr val="00B0F0"/>
                </a:solidFill>
                <a:effectLst/>
              </a:rPr>
              <a:t>from injury during freezing and </a:t>
            </a:r>
            <a:r>
              <a:rPr lang="en-US" sz="3200" dirty="0" smtClean="0">
                <a:solidFill>
                  <a:srgbClr val="00B0F0"/>
                </a:solidFill>
                <a:effectLst/>
              </a:rPr>
              <a:t>thawing </a:t>
            </a:r>
          </a:p>
          <a:p>
            <a:pPr lvl="3"/>
            <a:r>
              <a:rPr lang="en-US" sz="3000" dirty="0" smtClean="0">
                <a:solidFill>
                  <a:srgbClr val="00B0F0"/>
                </a:solidFill>
                <a:effectLst/>
              </a:rPr>
              <a:t>Glycerol</a:t>
            </a:r>
          </a:p>
          <a:p>
            <a:pPr lvl="3"/>
            <a:r>
              <a:rPr lang="en-US" sz="3000" dirty="0" smtClean="0">
                <a:solidFill>
                  <a:srgbClr val="00B0F0"/>
                </a:solidFill>
                <a:effectLst/>
              </a:rPr>
              <a:t>DMSO</a:t>
            </a:r>
            <a:endParaRPr lang="en-US" sz="3000" dirty="0">
              <a:solidFill>
                <a:srgbClr val="00B0F0"/>
              </a:solidFill>
              <a:effectLst/>
            </a:endParaRPr>
          </a:p>
          <a:p>
            <a:pPr marL="914400" lvl="2" indent="0">
              <a:buNone/>
            </a:pPr>
            <a:r>
              <a:rPr lang="en-US" sz="3200" dirty="0">
                <a:solidFill>
                  <a:schemeClr val="accent5">
                    <a:lumMod val="40000"/>
                    <a:lumOff val="60000"/>
                  </a:schemeClr>
                </a:solidFill>
                <a:effectLst/>
              </a:rPr>
              <a:t>7. The diluter must preserve the life of the </a:t>
            </a:r>
            <a:r>
              <a:rPr lang="en-US" sz="3200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/>
              </a:rPr>
              <a:t>sperm </a:t>
            </a:r>
            <a:r>
              <a:rPr lang="en-US" sz="3200" dirty="0">
                <a:solidFill>
                  <a:schemeClr val="accent5">
                    <a:lumMod val="40000"/>
                    <a:lumOff val="60000"/>
                  </a:schemeClr>
                </a:solidFill>
                <a:effectLst/>
              </a:rPr>
              <a:t>with a minimum drop in </a:t>
            </a:r>
            <a:r>
              <a:rPr lang="en-US" sz="3200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/>
              </a:rPr>
              <a:t>fertility combination of </a:t>
            </a:r>
            <a:r>
              <a:rPr lang="en-US" sz="3200" dirty="0">
                <a:solidFill>
                  <a:schemeClr val="accent5">
                    <a:lumMod val="40000"/>
                    <a:lumOff val="60000"/>
                  </a:schemeClr>
                </a:solidFill>
                <a:effectLst/>
              </a:rPr>
              <a:t>known and unknown factors.</a:t>
            </a:r>
            <a:endParaRPr lang="en-US" sz="32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 lvl="2"/>
            <a:endParaRPr lang="en-US" sz="3000" dirty="0"/>
          </a:p>
          <a:p>
            <a:pPr marL="1371600" lvl="3" indent="0">
              <a:buNone/>
            </a:pPr>
            <a:endParaRPr lang="en-US" sz="3000" dirty="0" smtClean="0">
              <a:solidFill>
                <a:schemeClr val="accent5">
                  <a:lumMod val="40000"/>
                  <a:lumOff val="60000"/>
                </a:schemeClr>
              </a:solidFill>
              <a:effectLst/>
            </a:endParaRPr>
          </a:p>
          <a:p>
            <a:pPr lvl="2"/>
            <a:endParaRPr lang="en-US" sz="3200" dirty="0" smtClean="0">
              <a:solidFill>
                <a:schemeClr val="accent5">
                  <a:lumMod val="40000"/>
                  <a:lumOff val="60000"/>
                </a:schemeClr>
              </a:solidFill>
              <a:effectLst/>
            </a:endParaRPr>
          </a:p>
          <a:p>
            <a:pPr marL="914400" lvl="2" indent="0">
              <a:buNone/>
            </a:pPr>
            <a:endParaRPr lang="en-US" sz="2800" dirty="0">
              <a:solidFill>
                <a:srgbClr val="FFC000"/>
              </a:solidFill>
              <a:effectLst/>
            </a:endParaRPr>
          </a:p>
          <a:p>
            <a:pPr lvl="4"/>
            <a:endParaRPr lang="en-US" sz="2800" dirty="0" smtClean="0">
              <a:solidFill>
                <a:srgbClr val="00B0F0"/>
              </a:solidFill>
              <a:effectLst/>
            </a:endParaRPr>
          </a:p>
          <a:p>
            <a:pPr lvl="2"/>
            <a:endParaRPr lang="en-US" sz="2200" dirty="0">
              <a:solidFill>
                <a:srgbClr val="FFC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07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167425"/>
            <a:ext cx="10353761" cy="113334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44699" y="386366"/>
            <a:ext cx="11964473" cy="6310647"/>
          </a:xfrm>
        </p:spPr>
        <p:txBody>
          <a:bodyPr>
            <a:normAutofit/>
          </a:bodyPr>
          <a:lstStyle/>
          <a:p>
            <a:pPr marL="914400" lvl="2" indent="0">
              <a:buNone/>
            </a:pPr>
            <a:r>
              <a:rPr lang="en-US" sz="3600" dirty="0" smtClean="0">
                <a:solidFill>
                  <a:srgbClr val="FFFF00"/>
                </a:solidFill>
                <a:effectLst/>
              </a:rPr>
              <a:t>Effective Diluters</a:t>
            </a:r>
          </a:p>
          <a:p>
            <a:pPr marL="914400" lvl="2" indent="0">
              <a:buNone/>
            </a:pPr>
            <a:r>
              <a:rPr lang="en-US" sz="3200" dirty="0">
                <a:solidFill>
                  <a:srgbClr val="92D050"/>
                </a:solidFill>
                <a:effectLst/>
              </a:rPr>
              <a:t>1- Yolk-Phosphate </a:t>
            </a:r>
            <a:r>
              <a:rPr lang="en-US" sz="3200" dirty="0" smtClean="0">
                <a:solidFill>
                  <a:srgbClr val="92D050"/>
                </a:solidFill>
                <a:effectLst/>
              </a:rPr>
              <a:t>(phosphate </a:t>
            </a:r>
            <a:r>
              <a:rPr lang="en-US" sz="3200" dirty="0">
                <a:solidFill>
                  <a:srgbClr val="92D050"/>
                </a:solidFill>
                <a:effectLst/>
              </a:rPr>
              <a:t>buffer </a:t>
            </a:r>
            <a:r>
              <a:rPr lang="en-US" sz="3200" dirty="0" smtClean="0">
                <a:solidFill>
                  <a:srgbClr val="92D050"/>
                </a:solidFill>
                <a:effectLst/>
              </a:rPr>
              <a:t>solution and </a:t>
            </a:r>
            <a:r>
              <a:rPr lang="en-US" sz="3200" dirty="0">
                <a:solidFill>
                  <a:srgbClr val="92D050"/>
                </a:solidFill>
                <a:effectLst/>
              </a:rPr>
              <a:t>fresh egg </a:t>
            </a:r>
            <a:r>
              <a:rPr lang="en-US" sz="3200" dirty="0" smtClean="0">
                <a:solidFill>
                  <a:srgbClr val="92D050"/>
                </a:solidFill>
                <a:effectLst/>
              </a:rPr>
              <a:t>yolk) the ratio 1:3</a:t>
            </a:r>
          </a:p>
          <a:p>
            <a:pPr marL="914400" lvl="2" indent="0">
              <a:buNone/>
            </a:pPr>
            <a:r>
              <a:rPr lang="en-US" sz="3200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</a:rPr>
              <a:t>2- Yolk-Citrate (fresh egg yolk </a:t>
            </a:r>
            <a:r>
              <a:rPr lang="en-US" sz="32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</a:rPr>
              <a:t>and citrate </a:t>
            </a:r>
            <a:r>
              <a:rPr lang="en-US" sz="3200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</a:rPr>
              <a:t>buffer </a:t>
            </a:r>
            <a:r>
              <a:rPr lang="en-US" sz="32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</a:rPr>
              <a:t>solution) </a:t>
            </a:r>
            <a:r>
              <a:rPr lang="en-US" sz="3200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</a:rPr>
              <a:t>the ratio </a:t>
            </a:r>
            <a:r>
              <a:rPr lang="en-US" sz="32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</a:rPr>
              <a:t>1:1</a:t>
            </a:r>
          </a:p>
          <a:p>
            <a:pPr marL="914400" lvl="2" indent="0">
              <a:buNone/>
            </a:pPr>
            <a:r>
              <a:rPr lang="en-US" sz="3200" dirty="0">
                <a:solidFill>
                  <a:srgbClr val="00B0F0"/>
                </a:solidFill>
                <a:effectLst/>
              </a:rPr>
              <a:t>3- Yolk-Tris </a:t>
            </a:r>
            <a:r>
              <a:rPr lang="en-US" sz="3200" dirty="0" smtClean="0">
                <a:solidFill>
                  <a:srgbClr val="00B0F0"/>
                </a:solidFill>
                <a:effectLst/>
              </a:rPr>
              <a:t>the ratio 1:5</a:t>
            </a:r>
          </a:p>
          <a:p>
            <a:pPr marL="914400" lvl="2" indent="0">
              <a:buNone/>
            </a:pPr>
            <a:r>
              <a:rPr lang="en-US" sz="3200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/>
              </a:rPr>
              <a:t>4- </a:t>
            </a:r>
            <a:r>
              <a:rPr lang="en-US" sz="3200" dirty="0">
                <a:solidFill>
                  <a:schemeClr val="accent5">
                    <a:lumMod val="40000"/>
                    <a:lumOff val="60000"/>
                  </a:schemeClr>
                </a:solidFill>
                <a:effectLst/>
              </a:rPr>
              <a:t>Homogenized Milk and Skim Milk (heating the milk to 90°C to 95°C for 10 minutes to inactivates lactenin)</a:t>
            </a:r>
          </a:p>
          <a:p>
            <a:pPr marL="914400" lvl="2" indent="0">
              <a:buNone/>
            </a:pPr>
            <a:endParaRPr lang="en-US" sz="3200" dirty="0" smtClean="0">
              <a:solidFill>
                <a:schemeClr val="accent5">
                  <a:lumMod val="60000"/>
                  <a:lumOff val="40000"/>
                </a:schemeClr>
              </a:solidFill>
              <a:effectLst/>
            </a:endParaRPr>
          </a:p>
          <a:p>
            <a:pPr marL="914400" lvl="2" indent="0">
              <a:buNone/>
            </a:pPr>
            <a:endParaRPr lang="en-US" sz="3000" dirty="0"/>
          </a:p>
          <a:p>
            <a:pPr marL="1371600" lvl="3" indent="0">
              <a:buNone/>
            </a:pPr>
            <a:endParaRPr lang="en-US" sz="3000" dirty="0" smtClean="0">
              <a:solidFill>
                <a:schemeClr val="accent5">
                  <a:lumMod val="40000"/>
                  <a:lumOff val="60000"/>
                </a:schemeClr>
              </a:solidFill>
              <a:effectLst/>
            </a:endParaRPr>
          </a:p>
          <a:p>
            <a:pPr lvl="2"/>
            <a:endParaRPr lang="en-US" sz="3200" dirty="0" smtClean="0">
              <a:solidFill>
                <a:schemeClr val="accent5">
                  <a:lumMod val="40000"/>
                  <a:lumOff val="60000"/>
                </a:schemeClr>
              </a:solidFill>
              <a:effectLst/>
            </a:endParaRPr>
          </a:p>
          <a:p>
            <a:pPr marL="914400" lvl="2" indent="0">
              <a:buNone/>
            </a:pPr>
            <a:endParaRPr lang="en-US" sz="2800" dirty="0">
              <a:solidFill>
                <a:srgbClr val="FFC000"/>
              </a:solidFill>
              <a:effectLst/>
            </a:endParaRPr>
          </a:p>
          <a:p>
            <a:pPr lvl="4"/>
            <a:endParaRPr lang="en-US" sz="2800" dirty="0" smtClean="0">
              <a:solidFill>
                <a:srgbClr val="00B0F0"/>
              </a:solidFill>
              <a:effectLst/>
            </a:endParaRPr>
          </a:p>
          <a:p>
            <a:pPr lvl="2"/>
            <a:endParaRPr lang="en-US" sz="2200" dirty="0">
              <a:solidFill>
                <a:srgbClr val="FFC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67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167425"/>
            <a:ext cx="10353761" cy="113334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44699" y="386366"/>
            <a:ext cx="11964473" cy="6310647"/>
          </a:xfrm>
        </p:spPr>
        <p:txBody>
          <a:bodyPr>
            <a:normAutofit/>
          </a:bodyPr>
          <a:lstStyle/>
          <a:p>
            <a:pPr marL="1371600" lvl="3" indent="0">
              <a:buNone/>
            </a:pPr>
            <a:r>
              <a:rPr lang="en-US" sz="3600" dirty="0" smtClean="0">
                <a:solidFill>
                  <a:srgbClr val="FFFF00"/>
                </a:solidFill>
                <a:effectLst/>
              </a:rPr>
              <a:t>Dilution rate: 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/>
              </a:rPr>
              <a:t>the total number of sperms in the ejaculate / 10-15 million =  number of inseminate 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accent5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3200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/>
              </a:rPr>
              <a:t>each one inseminate need 0.5 ml diluter  </a:t>
            </a:r>
          </a:p>
          <a:p>
            <a:pPr marL="1371600" lvl="3" indent="0">
              <a:buNone/>
            </a:pPr>
            <a:r>
              <a:rPr lang="en-US" sz="3200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/>
              </a:rPr>
              <a:t>     </a:t>
            </a:r>
          </a:p>
          <a:p>
            <a:pPr marL="914400" lvl="2" indent="0">
              <a:buNone/>
            </a:pPr>
            <a:endParaRPr lang="en-US" sz="2800" dirty="0">
              <a:solidFill>
                <a:srgbClr val="FFC000"/>
              </a:solidFill>
              <a:effectLst/>
            </a:endParaRPr>
          </a:p>
          <a:p>
            <a:pPr lvl="4"/>
            <a:endParaRPr lang="en-US" sz="2800" dirty="0" smtClean="0">
              <a:solidFill>
                <a:srgbClr val="00B0F0"/>
              </a:solidFill>
              <a:effectLst/>
            </a:endParaRPr>
          </a:p>
          <a:p>
            <a:pPr lvl="2"/>
            <a:endParaRPr lang="en-US" sz="2200" dirty="0">
              <a:solidFill>
                <a:srgbClr val="FFC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75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167425"/>
            <a:ext cx="10353761" cy="113334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44699" y="386366"/>
            <a:ext cx="11964473" cy="6310647"/>
          </a:xfrm>
        </p:spPr>
        <p:txBody>
          <a:bodyPr>
            <a:normAutofit/>
          </a:bodyPr>
          <a:lstStyle/>
          <a:p>
            <a:pPr lvl="2">
              <a:buFontTx/>
              <a:buChar char="-"/>
            </a:pPr>
            <a:r>
              <a:rPr lang="en-US" sz="3600" dirty="0" smtClean="0">
                <a:solidFill>
                  <a:srgbClr val="FFFF00"/>
                </a:solidFill>
                <a:effectLst/>
              </a:rPr>
              <a:t>Diluter </a:t>
            </a:r>
            <a:r>
              <a:rPr lang="en-US" sz="3600" dirty="0">
                <a:solidFill>
                  <a:srgbClr val="FFFF00"/>
                </a:solidFill>
                <a:effectLst/>
              </a:rPr>
              <a:t>preparation </a:t>
            </a:r>
            <a:endParaRPr lang="en-US" sz="3600" dirty="0" smtClean="0">
              <a:solidFill>
                <a:srgbClr val="FFFF00"/>
              </a:solidFill>
              <a:effectLst/>
            </a:endParaRPr>
          </a:p>
          <a:p>
            <a:pPr marL="1371600" lvl="3" indent="0">
              <a:buNone/>
            </a:pPr>
            <a:r>
              <a:rPr lang="en-US" sz="3000" dirty="0">
                <a:solidFill>
                  <a:schemeClr val="accent5">
                    <a:lumMod val="40000"/>
                    <a:lumOff val="60000"/>
                  </a:schemeClr>
                </a:solidFill>
                <a:effectLst/>
              </a:rPr>
              <a:t>The total quantity </a:t>
            </a:r>
            <a:r>
              <a:rPr lang="en-US" sz="3000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/>
              </a:rPr>
              <a:t>divided </a:t>
            </a:r>
            <a:r>
              <a:rPr lang="en-US" sz="3000" dirty="0">
                <a:solidFill>
                  <a:schemeClr val="accent5">
                    <a:lumMod val="40000"/>
                    <a:lumOff val="60000"/>
                  </a:schemeClr>
                </a:solidFill>
                <a:effectLst/>
              </a:rPr>
              <a:t>into two equal parts </a:t>
            </a:r>
            <a:endParaRPr lang="en-US" sz="3000" dirty="0" smtClean="0">
              <a:solidFill>
                <a:schemeClr val="accent5">
                  <a:lumMod val="40000"/>
                  <a:lumOff val="60000"/>
                </a:schemeClr>
              </a:solidFill>
              <a:effectLst/>
            </a:endParaRPr>
          </a:p>
          <a:p>
            <a:pPr marL="1371600" lvl="3" indent="0">
              <a:buNone/>
            </a:pPr>
            <a:r>
              <a:rPr lang="en-US" sz="3000" dirty="0" smtClean="0">
                <a:solidFill>
                  <a:srgbClr val="92D050"/>
                </a:solidFill>
                <a:effectLst/>
              </a:rPr>
              <a:t>- part </a:t>
            </a:r>
            <a:r>
              <a:rPr lang="en-US" sz="3000" dirty="0">
                <a:solidFill>
                  <a:srgbClr val="92D050"/>
                </a:solidFill>
                <a:effectLst/>
              </a:rPr>
              <a:t>A </a:t>
            </a:r>
            <a:r>
              <a:rPr lang="it-IT" sz="3000" dirty="0" smtClean="0">
                <a:solidFill>
                  <a:srgbClr val="92D050"/>
                </a:solidFill>
                <a:effectLst/>
              </a:rPr>
              <a:t>add </a:t>
            </a:r>
            <a:r>
              <a:rPr lang="it-IT" sz="3000" dirty="0">
                <a:solidFill>
                  <a:srgbClr val="92D050"/>
                </a:solidFill>
                <a:effectLst/>
              </a:rPr>
              <a:t>500 µg </a:t>
            </a:r>
            <a:r>
              <a:rPr lang="it-IT" sz="3000" dirty="0" smtClean="0">
                <a:solidFill>
                  <a:srgbClr val="92D050"/>
                </a:solidFill>
                <a:effectLst/>
              </a:rPr>
              <a:t>Gentamicin, 100 </a:t>
            </a:r>
            <a:r>
              <a:rPr lang="it-IT" sz="3000" dirty="0">
                <a:solidFill>
                  <a:srgbClr val="92D050"/>
                </a:solidFill>
                <a:effectLst/>
              </a:rPr>
              <a:t>µg </a:t>
            </a:r>
            <a:r>
              <a:rPr lang="it-IT" sz="3000" dirty="0" smtClean="0">
                <a:solidFill>
                  <a:srgbClr val="92D050"/>
                </a:solidFill>
                <a:effectLst/>
              </a:rPr>
              <a:t>Tylosin, 300/600 </a:t>
            </a:r>
            <a:r>
              <a:rPr lang="it-IT" sz="3000" dirty="0">
                <a:solidFill>
                  <a:srgbClr val="92D050"/>
                </a:solidFill>
                <a:effectLst/>
              </a:rPr>
              <a:t>µg Linco-Spectin </a:t>
            </a:r>
          </a:p>
          <a:p>
            <a:pPr lvl="3">
              <a:buFontTx/>
              <a:buChar char="-"/>
            </a:pPr>
            <a:r>
              <a:rPr lang="en-US" sz="3000" dirty="0" smtClean="0">
                <a:solidFill>
                  <a:srgbClr val="00B0F0"/>
                </a:solidFill>
                <a:effectLst/>
              </a:rPr>
              <a:t>part B </a:t>
            </a:r>
            <a:r>
              <a:rPr lang="en-US" sz="3000" dirty="0">
                <a:solidFill>
                  <a:srgbClr val="00B0F0"/>
                </a:solidFill>
                <a:effectLst/>
              </a:rPr>
              <a:t>add 14% glycerol </a:t>
            </a:r>
            <a:endParaRPr lang="en-US" sz="3000" dirty="0" smtClean="0">
              <a:solidFill>
                <a:srgbClr val="00B0F0"/>
              </a:solidFill>
              <a:effectLst/>
            </a:endParaRPr>
          </a:p>
          <a:p>
            <a:pPr lvl="3">
              <a:buFontTx/>
              <a:buChar char="-"/>
            </a:pPr>
            <a:r>
              <a:rPr lang="en-US" sz="3000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/>
              </a:rPr>
              <a:t>Both </a:t>
            </a:r>
            <a:r>
              <a:rPr lang="en-US" sz="3000" dirty="0">
                <a:solidFill>
                  <a:schemeClr val="accent5">
                    <a:lumMod val="40000"/>
                    <a:lumOff val="60000"/>
                  </a:schemeClr>
                </a:solidFill>
                <a:effectLst/>
              </a:rPr>
              <a:t>parts should be cooled and stored at 5°C until the day of </a:t>
            </a:r>
            <a:r>
              <a:rPr lang="en-US" sz="3000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/>
              </a:rPr>
              <a:t>collection</a:t>
            </a:r>
          </a:p>
          <a:p>
            <a:pPr lvl="3">
              <a:buFontTx/>
              <a:buChar char="-"/>
            </a:pPr>
            <a:r>
              <a:rPr lang="en-US" sz="3200" dirty="0" smtClean="0">
                <a:solidFill>
                  <a:srgbClr val="FFC000"/>
                </a:solidFill>
                <a:effectLst/>
              </a:rPr>
              <a:t>Semen collect from the animal and store in water bath in </a:t>
            </a:r>
            <a:r>
              <a:rPr lang="en-US" sz="3200" dirty="0">
                <a:solidFill>
                  <a:srgbClr val="FFC000"/>
                </a:solidFill>
                <a:effectLst/>
              </a:rPr>
              <a:t>(</a:t>
            </a:r>
            <a:r>
              <a:rPr lang="en-US" sz="3200" dirty="0" smtClean="0">
                <a:solidFill>
                  <a:srgbClr val="FFC000"/>
                </a:solidFill>
                <a:effectLst/>
              </a:rPr>
              <a:t>35°C</a:t>
            </a:r>
            <a:r>
              <a:rPr lang="en-US" sz="3200" dirty="0">
                <a:solidFill>
                  <a:srgbClr val="FFC000"/>
                </a:solidFill>
                <a:effectLst/>
              </a:rPr>
              <a:t>) </a:t>
            </a:r>
          </a:p>
          <a:p>
            <a:pPr lvl="3">
              <a:buFontTx/>
              <a:buChar char="-"/>
            </a:pPr>
            <a:endParaRPr lang="en-US" sz="3000" dirty="0" smtClean="0">
              <a:solidFill>
                <a:schemeClr val="accent5">
                  <a:lumMod val="40000"/>
                  <a:lumOff val="60000"/>
                </a:schemeClr>
              </a:solidFill>
              <a:effectLst/>
            </a:endParaRPr>
          </a:p>
          <a:p>
            <a:pPr lvl="2"/>
            <a:endParaRPr lang="en-US" sz="3200" dirty="0" smtClean="0">
              <a:solidFill>
                <a:schemeClr val="accent5">
                  <a:lumMod val="40000"/>
                  <a:lumOff val="60000"/>
                </a:schemeClr>
              </a:solidFill>
              <a:effectLst/>
            </a:endParaRPr>
          </a:p>
          <a:p>
            <a:pPr marL="914400" lvl="2" indent="0">
              <a:buNone/>
            </a:pPr>
            <a:endParaRPr lang="en-US" sz="2800" dirty="0">
              <a:solidFill>
                <a:srgbClr val="FFC000"/>
              </a:solidFill>
              <a:effectLst/>
            </a:endParaRPr>
          </a:p>
          <a:p>
            <a:pPr lvl="4"/>
            <a:endParaRPr lang="en-US" sz="2800" dirty="0" smtClean="0">
              <a:solidFill>
                <a:srgbClr val="00B0F0"/>
              </a:solidFill>
              <a:effectLst/>
            </a:endParaRPr>
          </a:p>
          <a:p>
            <a:pPr lvl="2"/>
            <a:endParaRPr lang="en-US" sz="2200" dirty="0">
              <a:solidFill>
                <a:srgbClr val="FFC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62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167425"/>
            <a:ext cx="10353761" cy="113334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44699" y="386366"/>
            <a:ext cx="11964473" cy="6310647"/>
          </a:xfrm>
        </p:spPr>
        <p:txBody>
          <a:bodyPr>
            <a:normAutofit lnSpcReduction="10000"/>
          </a:bodyPr>
          <a:lstStyle/>
          <a:p>
            <a:pPr marL="914400" lvl="2" indent="0">
              <a:buNone/>
            </a:pPr>
            <a:r>
              <a:rPr lang="en-US" sz="3600" dirty="0" smtClean="0">
                <a:solidFill>
                  <a:srgbClr val="FFFF00"/>
                </a:solidFill>
                <a:effectLst/>
              </a:rPr>
              <a:t>Dilution</a:t>
            </a:r>
            <a:endParaRPr lang="en-US" sz="3600" dirty="0">
              <a:solidFill>
                <a:srgbClr val="FFFF00"/>
              </a:solidFill>
              <a:effectLst/>
            </a:endParaRPr>
          </a:p>
          <a:p>
            <a:pPr marL="1371600" lvl="3" indent="0">
              <a:buNone/>
            </a:pPr>
            <a:r>
              <a:rPr lang="en-US" sz="3400" dirty="0" smtClean="0">
                <a:solidFill>
                  <a:srgbClr val="92D050"/>
                </a:solidFill>
                <a:effectLst/>
              </a:rPr>
              <a:t>-Predilution </a:t>
            </a:r>
            <a:r>
              <a:rPr lang="en-US" sz="3400" dirty="0">
                <a:solidFill>
                  <a:srgbClr val="92D050"/>
                </a:solidFill>
                <a:effectLst/>
              </a:rPr>
              <a:t>of </a:t>
            </a:r>
            <a:r>
              <a:rPr lang="en-US" sz="3400" dirty="0" smtClean="0">
                <a:solidFill>
                  <a:srgbClr val="92D050"/>
                </a:solidFill>
                <a:effectLst/>
              </a:rPr>
              <a:t>the warm </a:t>
            </a:r>
            <a:r>
              <a:rPr lang="en-US" sz="3400" dirty="0">
                <a:solidFill>
                  <a:srgbClr val="92D050"/>
                </a:solidFill>
                <a:effectLst/>
              </a:rPr>
              <a:t>semen (</a:t>
            </a:r>
            <a:r>
              <a:rPr lang="en-US" sz="3400" dirty="0" smtClean="0">
                <a:solidFill>
                  <a:srgbClr val="92D050"/>
                </a:solidFill>
                <a:effectLst/>
              </a:rPr>
              <a:t>35°C</a:t>
            </a:r>
            <a:r>
              <a:rPr lang="en-US" sz="3400" dirty="0">
                <a:solidFill>
                  <a:srgbClr val="92D050"/>
                </a:solidFill>
                <a:effectLst/>
              </a:rPr>
              <a:t>) </a:t>
            </a:r>
            <a:r>
              <a:rPr lang="en-US" sz="3400" dirty="0" smtClean="0">
                <a:solidFill>
                  <a:srgbClr val="92D050"/>
                </a:solidFill>
                <a:effectLst/>
              </a:rPr>
              <a:t>with warm </a:t>
            </a:r>
            <a:r>
              <a:rPr lang="en-US" sz="3400" dirty="0">
                <a:solidFill>
                  <a:srgbClr val="92D050"/>
                </a:solidFill>
                <a:effectLst/>
              </a:rPr>
              <a:t>part </a:t>
            </a:r>
            <a:r>
              <a:rPr lang="en-US" sz="3400" dirty="0" smtClean="0">
                <a:solidFill>
                  <a:srgbClr val="92D050"/>
                </a:solidFill>
                <a:effectLst/>
              </a:rPr>
              <a:t>A </a:t>
            </a:r>
            <a:r>
              <a:rPr lang="en-US" sz="3400" dirty="0">
                <a:solidFill>
                  <a:srgbClr val="92D050"/>
                </a:solidFill>
                <a:effectLst/>
              </a:rPr>
              <a:t>(</a:t>
            </a:r>
            <a:r>
              <a:rPr lang="en-US" sz="3400" dirty="0" smtClean="0">
                <a:solidFill>
                  <a:srgbClr val="92D050"/>
                </a:solidFill>
                <a:effectLst/>
              </a:rPr>
              <a:t>35°C) diluter in water bath (1-2 hrs)</a:t>
            </a:r>
          </a:p>
          <a:p>
            <a:pPr lvl="3">
              <a:buFontTx/>
              <a:buChar char="-"/>
            </a:pPr>
            <a:r>
              <a:rPr lang="en-US" sz="3400" dirty="0" smtClean="0">
                <a:solidFill>
                  <a:srgbClr val="FFC000"/>
                </a:solidFill>
                <a:effectLst/>
              </a:rPr>
              <a:t>Cooling by placing </a:t>
            </a:r>
            <a:r>
              <a:rPr lang="en-US" sz="3400" dirty="0">
                <a:solidFill>
                  <a:srgbClr val="FFC000"/>
                </a:solidFill>
                <a:effectLst/>
              </a:rPr>
              <a:t>the prediluted 35°C semen container in a container of </a:t>
            </a:r>
            <a:r>
              <a:rPr lang="en-US" sz="3400" dirty="0" smtClean="0">
                <a:solidFill>
                  <a:srgbClr val="FFC000"/>
                </a:solidFill>
                <a:effectLst/>
              </a:rPr>
              <a:t>water in refrigerator </a:t>
            </a:r>
            <a:r>
              <a:rPr lang="en-US" sz="3400" dirty="0">
                <a:solidFill>
                  <a:srgbClr val="FFC000"/>
                </a:solidFill>
                <a:effectLst/>
              </a:rPr>
              <a:t>and </a:t>
            </a:r>
            <a:r>
              <a:rPr lang="en-US" sz="3400" dirty="0" smtClean="0">
                <a:solidFill>
                  <a:srgbClr val="FFC000"/>
                </a:solidFill>
                <a:effectLst/>
              </a:rPr>
              <a:t>cooled to 5°C</a:t>
            </a:r>
            <a:r>
              <a:rPr lang="en-US" sz="3400" dirty="0">
                <a:solidFill>
                  <a:srgbClr val="FFC000"/>
                </a:solidFill>
                <a:effectLst/>
              </a:rPr>
              <a:t> </a:t>
            </a:r>
            <a:r>
              <a:rPr lang="en-US" sz="3400" dirty="0" smtClean="0">
                <a:solidFill>
                  <a:srgbClr val="FFC000"/>
                </a:solidFill>
                <a:effectLst/>
              </a:rPr>
              <a:t>(45-60 min.) </a:t>
            </a:r>
          </a:p>
          <a:p>
            <a:pPr lvl="3">
              <a:buFontTx/>
              <a:buChar char="-"/>
            </a:pPr>
            <a:r>
              <a:rPr lang="en-US" sz="3400" dirty="0" smtClean="0">
                <a:solidFill>
                  <a:srgbClr val="FFC000"/>
                </a:solidFill>
                <a:effectLst/>
              </a:rPr>
              <a:t>Add part B (5°C) diluter to the mixture in 2 steps (between them 15 min.) and leave it for 3-4 hrs</a:t>
            </a:r>
            <a:r>
              <a:rPr lang="en-US" sz="3400" dirty="0">
                <a:solidFill>
                  <a:srgbClr val="FFC000"/>
                </a:solidFill>
                <a:effectLst/>
              </a:rPr>
              <a:t>. in 5°C  </a:t>
            </a:r>
            <a:r>
              <a:rPr lang="en-US" sz="3400" dirty="0" smtClean="0">
                <a:solidFill>
                  <a:srgbClr val="FFC000"/>
                </a:solidFill>
                <a:effectLst/>
              </a:rPr>
              <a:t>(equilibration period)   </a:t>
            </a:r>
          </a:p>
          <a:p>
            <a:pPr marL="1371600" lvl="3" indent="0">
              <a:buNone/>
            </a:pPr>
            <a:r>
              <a:rPr lang="en-US" sz="3200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/>
              </a:rPr>
              <a:t>     </a:t>
            </a:r>
          </a:p>
          <a:p>
            <a:pPr marL="914400" lvl="2" indent="0">
              <a:buNone/>
            </a:pPr>
            <a:endParaRPr lang="en-US" sz="2800" dirty="0">
              <a:solidFill>
                <a:srgbClr val="FFC000"/>
              </a:solidFill>
              <a:effectLst/>
            </a:endParaRPr>
          </a:p>
          <a:p>
            <a:pPr lvl="4"/>
            <a:endParaRPr lang="en-US" sz="2800" dirty="0" smtClean="0">
              <a:solidFill>
                <a:srgbClr val="00B0F0"/>
              </a:solidFill>
              <a:effectLst/>
            </a:endParaRPr>
          </a:p>
          <a:p>
            <a:pPr lvl="2"/>
            <a:endParaRPr lang="en-US" sz="2200" dirty="0">
              <a:solidFill>
                <a:srgbClr val="FFC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86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167425"/>
            <a:ext cx="10353761" cy="113334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44699" y="386366"/>
            <a:ext cx="11964473" cy="6310647"/>
          </a:xfrm>
        </p:spPr>
        <p:txBody>
          <a:bodyPr>
            <a:normAutofit/>
          </a:bodyPr>
          <a:lstStyle/>
          <a:p>
            <a:pPr marL="914400" lvl="2" indent="0">
              <a:buNone/>
            </a:pPr>
            <a:r>
              <a:rPr lang="en-US" sz="3600" dirty="0" smtClean="0">
                <a:solidFill>
                  <a:srgbClr val="FFFF00"/>
                </a:solidFill>
                <a:effectLst/>
              </a:rPr>
              <a:t>Packaging</a:t>
            </a:r>
          </a:p>
          <a:p>
            <a:pPr lvl="2">
              <a:buFontTx/>
              <a:buChar char="-"/>
            </a:pPr>
            <a:r>
              <a:rPr lang="en-US" sz="3200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/>
              </a:rPr>
              <a:t>Glass </a:t>
            </a:r>
            <a:r>
              <a:rPr lang="en-US" sz="3200" dirty="0">
                <a:solidFill>
                  <a:schemeClr val="accent5">
                    <a:lumMod val="40000"/>
                    <a:lumOff val="60000"/>
                  </a:schemeClr>
                </a:solidFill>
                <a:effectLst/>
              </a:rPr>
              <a:t>ampules with </a:t>
            </a:r>
            <a:r>
              <a:rPr lang="en-US" sz="3200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/>
              </a:rPr>
              <a:t>0.5-ml</a:t>
            </a:r>
          </a:p>
          <a:p>
            <a:pPr lvl="2">
              <a:buFontTx/>
              <a:buChar char="-"/>
            </a:pPr>
            <a:r>
              <a:rPr lang="en-US" sz="3200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/>
              </a:rPr>
              <a:t>plastic straw with </a:t>
            </a:r>
            <a:r>
              <a:rPr lang="en-US" sz="3200" dirty="0">
                <a:solidFill>
                  <a:schemeClr val="accent5">
                    <a:lumMod val="40000"/>
                    <a:lumOff val="60000"/>
                  </a:schemeClr>
                </a:solidFill>
                <a:effectLst/>
              </a:rPr>
              <a:t>0.5-ml </a:t>
            </a:r>
            <a:endParaRPr lang="en-US" sz="3200" dirty="0" smtClean="0">
              <a:solidFill>
                <a:schemeClr val="accent5">
                  <a:lumMod val="40000"/>
                  <a:lumOff val="60000"/>
                </a:schemeClr>
              </a:solidFill>
              <a:effectLst/>
            </a:endParaRPr>
          </a:p>
          <a:p>
            <a:pPr lvl="2">
              <a:buFontTx/>
              <a:buChar char="-"/>
            </a:pPr>
            <a:r>
              <a:rPr lang="en-US" sz="3200" dirty="0">
                <a:solidFill>
                  <a:schemeClr val="accent5">
                    <a:lumMod val="40000"/>
                    <a:lumOff val="60000"/>
                  </a:schemeClr>
                </a:solidFill>
                <a:effectLst/>
              </a:rPr>
              <a:t>In </a:t>
            </a:r>
            <a:r>
              <a:rPr lang="en-US" sz="3200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/>
              </a:rPr>
              <a:t>5°C </a:t>
            </a:r>
          </a:p>
          <a:p>
            <a:pPr lvl="2">
              <a:buFontTx/>
              <a:buChar char="-"/>
            </a:pPr>
            <a:r>
              <a:rPr lang="en-US" sz="3200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/>
              </a:rPr>
              <a:t>During equilibration period </a:t>
            </a:r>
          </a:p>
          <a:p>
            <a:pPr lvl="2"/>
            <a:endParaRPr lang="en-US" sz="3200" dirty="0" smtClean="0">
              <a:solidFill>
                <a:schemeClr val="accent5">
                  <a:lumMod val="40000"/>
                  <a:lumOff val="60000"/>
                </a:schemeClr>
              </a:solidFill>
              <a:effectLst/>
            </a:endParaRPr>
          </a:p>
          <a:p>
            <a:pPr marL="914400" lvl="2" indent="0">
              <a:buNone/>
            </a:pPr>
            <a:endParaRPr lang="en-US" sz="2800" dirty="0">
              <a:solidFill>
                <a:srgbClr val="FFC000"/>
              </a:solidFill>
              <a:effectLst/>
            </a:endParaRPr>
          </a:p>
          <a:p>
            <a:pPr lvl="4"/>
            <a:endParaRPr lang="en-US" sz="2800" dirty="0" smtClean="0">
              <a:solidFill>
                <a:srgbClr val="00B0F0"/>
              </a:solidFill>
              <a:effectLst/>
            </a:endParaRPr>
          </a:p>
          <a:p>
            <a:pPr lvl="2"/>
            <a:endParaRPr lang="en-US" sz="2200" dirty="0">
              <a:solidFill>
                <a:srgbClr val="FFC000"/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532" y="3799268"/>
            <a:ext cx="4747744" cy="278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02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167425"/>
            <a:ext cx="10353761" cy="113334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44699" y="386366"/>
            <a:ext cx="11964473" cy="6310647"/>
          </a:xfrm>
        </p:spPr>
        <p:txBody>
          <a:bodyPr>
            <a:normAutofit/>
          </a:bodyPr>
          <a:lstStyle/>
          <a:p>
            <a:pPr marL="914400" lvl="2" indent="0">
              <a:buNone/>
            </a:pPr>
            <a:r>
              <a:rPr lang="en-US" sz="3600" dirty="0" smtClean="0">
                <a:solidFill>
                  <a:srgbClr val="FFFF00"/>
                </a:solidFill>
                <a:effectLst/>
              </a:rPr>
              <a:t>Freezing</a:t>
            </a:r>
          </a:p>
          <a:p>
            <a:pPr lvl="2">
              <a:buFontTx/>
              <a:buChar char="-"/>
            </a:pPr>
            <a:r>
              <a:rPr lang="en-US" sz="3600" dirty="0" smtClean="0">
                <a:solidFill>
                  <a:srgbClr val="92D050"/>
                </a:solidFill>
                <a:effectLst/>
              </a:rPr>
              <a:t>Two steps for freezing </a:t>
            </a:r>
          </a:p>
          <a:p>
            <a:pPr lvl="3">
              <a:buFontTx/>
              <a:buChar char="-"/>
            </a:pPr>
            <a:r>
              <a:rPr lang="en-US" sz="3400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/>
              </a:rPr>
              <a:t>Above the nitrogen (5.5 cm) through nitrogen vapors to reach </a:t>
            </a:r>
            <a:r>
              <a:rPr lang="en-US" sz="3400" dirty="0">
                <a:solidFill>
                  <a:schemeClr val="accent5">
                    <a:lumMod val="40000"/>
                    <a:lumOff val="60000"/>
                  </a:schemeClr>
                </a:solidFill>
                <a:effectLst/>
              </a:rPr>
              <a:t>-80°C </a:t>
            </a:r>
            <a:r>
              <a:rPr lang="en-US" sz="3400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/>
              </a:rPr>
              <a:t>for 10 min.</a:t>
            </a:r>
          </a:p>
          <a:p>
            <a:pPr lvl="3">
              <a:buFontTx/>
              <a:buChar char="-"/>
            </a:pPr>
            <a:r>
              <a:rPr lang="en-US" sz="3400" dirty="0" smtClean="0">
                <a:solidFill>
                  <a:srgbClr val="00B0F0"/>
                </a:solidFill>
                <a:effectLst/>
              </a:rPr>
              <a:t>Storage in liquid nitrogen in </a:t>
            </a:r>
            <a:r>
              <a:rPr lang="en-US" sz="3400" dirty="0">
                <a:solidFill>
                  <a:srgbClr val="00B0F0"/>
                </a:solidFill>
                <a:effectLst/>
              </a:rPr>
              <a:t>- </a:t>
            </a:r>
            <a:r>
              <a:rPr lang="en-US" sz="3400" dirty="0" smtClean="0">
                <a:solidFill>
                  <a:srgbClr val="00B0F0"/>
                </a:solidFill>
                <a:effectLst/>
              </a:rPr>
              <a:t>196°C</a:t>
            </a:r>
            <a:endParaRPr lang="en-US" sz="3400" dirty="0">
              <a:solidFill>
                <a:schemeClr val="accent5">
                  <a:lumMod val="40000"/>
                  <a:lumOff val="60000"/>
                </a:schemeClr>
              </a:solidFill>
              <a:effectLst/>
            </a:endParaRPr>
          </a:p>
          <a:p>
            <a:pPr marL="914400" lvl="2" indent="0">
              <a:buNone/>
            </a:pPr>
            <a:endParaRPr lang="en-US" sz="3000" dirty="0"/>
          </a:p>
          <a:p>
            <a:pPr marL="1371600" lvl="3" indent="0">
              <a:buNone/>
            </a:pPr>
            <a:endParaRPr lang="en-US" sz="3000" dirty="0" smtClean="0">
              <a:solidFill>
                <a:schemeClr val="accent5">
                  <a:lumMod val="40000"/>
                  <a:lumOff val="60000"/>
                </a:schemeClr>
              </a:solidFill>
              <a:effectLst/>
            </a:endParaRPr>
          </a:p>
          <a:p>
            <a:pPr lvl="2"/>
            <a:endParaRPr lang="en-US" sz="3200" dirty="0" smtClean="0">
              <a:solidFill>
                <a:schemeClr val="accent5">
                  <a:lumMod val="40000"/>
                  <a:lumOff val="60000"/>
                </a:schemeClr>
              </a:solidFill>
              <a:effectLst/>
            </a:endParaRPr>
          </a:p>
          <a:p>
            <a:pPr marL="914400" lvl="2" indent="0">
              <a:buNone/>
            </a:pPr>
            <a:endParaRPr lang="en-US" sz="2800" dirty="0">
              <a:solidFill>
                <a:srgbClr val="FFC000"/>
              </a:solidFill>
              <a:effectLst/>
            </a:endParaRPr>
          </a:p>
          <a:p>
            <a:pPr lvl="4"/>
            <a:endParaRPr lang="en-US" sz="2800" dirty="0" smtClean="0">
              <a:solidFill>
                <a:srgbClr val="00B0F0"/>
              </a:solidFill>
              <a:effectLst/>
            </a:endParaRPr>
          </a:p>
          <a:p>
            <a:pPr lvl="2"/>
            <a:endParaRPr lang="en-US" sz="2200" dirty="0">
              <a:solidFill>
                <a:srgbClr val="FFC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51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167425"/>
            <a:ext cx="10353761" cy="113334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44699" y="2112135"/>
            <a:ext cx="11964473" cy="4584878"/>
          </a:xfrm>
        </p:spPr>
        <p:txBody>
          <a:bodyPr>
            <a:normAutofit/>
          </a:bodyPr>
          <a:lstStyle/>
          <a:p>
            <a:pPr marL="914400" lvl="2" indent="0" algn="ctr">
              <a:buNone/>
            </a:pPr>
            <a:r>
              <a:rPr lang="en-US" sz="5400" dirty="0">
                <a:solidFill>
                  <a:srgbClr val="FFFF00"/>
                </a:solidFill>
                <a:effectLst/>
              </a:rPr>
              <a:t>ENERGY METABOLISM BY SPERMATOZOA</a:t>
            </a:r>
            <a:endParaRPr lang="en-US" sz="3000" dirty="0"/>
          </a:p>
          <a:p>
            <a:pPr marL="1371600" lvl="3" indent="0">
              <a:buNone/>
            </a:pPr>
            <a:endParaRPr lang="en-US" sz="3000" dirty="0" smtClean="0">
              <a:solidFill>
                <a:schemeClr val="accent5">
                  <a:lumMod val="40000"/>
                  <a:lumOff val="60000"/>
                </a:schemeClr>
              </a:solidFill>
              <a:effectLst/>
            </a:endParaRPr>
          </a:p>
          <a:p>
            <a:pPr lvl="2"/>
            <a:endParaRPr lang="en-US" sz="3200" dirty="0" smtClean="0">
              <a:solidFill>
                <a:schemeClr val="accent5">
                  <a:lumMod val="40000"/>
                  <a:lumOff val="60000"/>
                </a:schemeClr>
              </a:solidFill>
              <a:effectLst/>
            </a:endParaRPr>
          </a:p>
          <a:p>
            <a:pPr marL="914400" lvl="2" indent="0">
              <a:buNone/>
            </a:pPr>
            <a:endParaRPr lang="en-US" sz="2800" dirty="0">
              <a:solidFill>
                <a:srgbClr val="FFC000"/>
              </a:solidFill>
              <a:effectLst/>
            </a:endParaRPr>
          </a:p>
          <a:p>
            <a:pPr lvl="4"/>
            <a:endParaRPr lang="en-US" sz="2800" dirty="0" smtClean="0">
              <a:solidFill>
                <a:srgbClr val="00B0F0"/>
              </a:solidFill>
              <a:effectLst/>
            </a:endParaRPr>
          </a:p>
          <a:p>
            <a:pPr lvl="2"/>
            <a:endParaRPr lang="en-US" sz="2200" dirty="0">
              <a:solidFill>
                <a:srgbClr val="FFC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21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167425"/>
            <a:ext cx="10353761" cy="1133341"/>
          </a:xfrm>
        </p:spPr>
        <p:txBody>
          <a:bodyPr>
            <a:normAutofit/>
          </a:bodyPr>
          <a:lstStyle/>
          <a:p>
            <a:r>
              <a:rPr lang="en-US" sz="3600" dirty="0">
                <a:effectLst/>
              </a:rPr>
              <a:t> </a:t>
            </a:r>
            <a:endParaRPr lang="en-US" sz="3600" dirty="0">
              <a:solidFill>
                <a:srgbClr val="FFFF00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881" y="167426"/>
            <a:ext cx="11384925" cy="6529588"/>
          </a:xfrm>
        </p:spPr>
        <p:txBody>
          <a:bodyPr>
            <a:normAutofit/>
          </a:bodyPr>
          <a:lstStyle/>
          <a:p>
            <a:pPr lvl="1"/>
            <a:r>
              <a:rPr lang="en-US" sz="3600" dirty="0" smtClean="0">
                <a:solidFill>
                  <a:srgbClr val="FFFF00"/>
                </a:solidFill>
              </a:rPr>
              <a:t>Chemically hormones </a:t>
            </a:r>
            <a:r>
              <a:rPr lang="en-US" sz="3600" dirty="0">
                <a:solidFill>
                  <a:srgbClr val="FFFF00"/>
                </a:solidFill>
              </a:rPr>
              <a:t>of reproduction can be divided into two major </a:t>
            </a:r>
            <a:r>
              <a:rPr lang="en-US" sz="3600" dirty="0" smtClean="0">
                <a:solidFill>
                  <a:srgbClr val="FFFF00"/>
                </a:solidFill>
              </a:rPr>
              <a:t>classes: </a:t>
            </a:r>
          </a:p>
          <a:p>
            <a:pPr lvl="1"/>
            <a:r>
              <a:rPr lang="en-US" sz="3600" dirty="0">
                <a:solidFill>
                  <a:srgbClr val="92D050"/>
                </a:solidFill>
              </a:rPr>
              <a:t>Second </a:t>
            </a:r>
            <a:r>
              <a:rPr lang="en-US" sz="3600" dirty="0" smtClean="0">
                <a:solidFill>
                  <a:srgbClr val="92D050"/>
                </a:solidFill>
              </a:rPr>
              <a:t>class are steroids</a:t>
            </a:r>
          </a:p>
          <a:p>
            <a:pPr lvl="1"/>
            <a:r>
              <a:rPr lang="en-US" sz="3600" dirty="0" smtClean="0">
                <a:solidFill>
                  <a:srgbClr val="00B0F0"/>
                </a:solidFill>
              </a:rPr>
              <a:t>Steroids </a:t>
            </a:r>
            <a:r>
              <a:rPr lang="en-US" sz="3600" dirty="0">
                <a:solidFill>
                  <a:srgbClr val="00B0F0"/>
                </a:solidFill>
              </a:rPr>
              <a:t>are a </a:t>
            </a:r>
            <a:r>
              <a:rPr lang="en-US" sz="3600" dirty="0" smtClean="0">
                <a:solidFill>
                  <a:srgbClr val="00B0F0"/>
                </a:solidFill>
              </a:rPr>
              <a:t>special class </a:t>
            </a:r>
            <a:r>
              <a:rPr lang="en-US" sz="3600" dirty="0">
                <a:solidFill>
                  <a:srgbClr val="00B0F0"/>
                </a:solidFill>
              </a:rPr>
              <a:t>of lipids having </a:t>
            </a:r>
            <a:r>
              <a:rPr lang="en-US" sz="3600" dirty="0" smtClean="0">
                <a:solidFill>
                  <a:srgbClr val="00B0F0"/>
                </a:solidFill>
              </a:rPr>
              <a:t>cholesterol </a:t>
            </a:r>
            <a:r>
              <a:rPr lang="en-US" sz="3600" dirty="0">
                <a:solidFill>
                  <a:srgbClr val="00B0F0"/>
                </a:solidFill>
              </a:rPr>
              <a:t>as a common </a:t>
            </a:r>
            <a:r>
              <a:rPr lang="en-US" sz="3600" dirty="0" smtClean="0">
                <a:solidFill>
                  <a:srgbClr val="00B0F0"/>
                </a:solidFill>
              </a:rPr>
              <a:t>precursor</a:t>
            </a:r>
          </a:p>
          <a:p>
            <a:pPr lvl="1"/>
            <a:r>
              <a:rPr lang="en-US" sz="3600" dirty="0" smtClean="0">
                <a:solidFill>
                  <a:srgbClr val="FFC000"/>
                </a:solidFill>
              </a:rPr>
              <a:t>They </a:t>
            </a:r>
            <a:r>
              <a:rPr lang="en-US" sz="3600" dirty="0">
                <a:solidFill>
                  <a:srgbClr val="FFC000"/>
                </a:solidFill>
              </a:rPr>
              <a:t>are not soluble in water but are soluble </a:t>
            </a:r>
            <a:r>
              <a:rPr lang="en-US" sz="3600" dirty="0" smtClean="0">
                <a:solidFill>
                  <a:srgbClr val="FFC000"/>
                </a:solidFill>
              </a:rPr>
              <a:t>in many solvents  </a:t>
            </a:r>
            <a:endParaRPr lang="en-US" sz="3600" dirty="0">
              <a:solidFill>
                <a:srgbClr val="FFC000"/>
              </a:solidFill>
            </a:endParaRPr>
          </a:p>
          <a:p>
            <a:pPr marL="457200" lvl="1" indent="0">
              <a:buNone/>
            </a:pPr>
            <a:endParaRPr lang="en-US" sz="36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7659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167425"/>
            <a:ext cx="10353761" cy="113334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44699" y="386366"/>
            <a:ext cx="11964473" cy="6310647"/>
          </a:xfrm>
        </p:spPr>
        <p:txBody>
          <a:bodyPr>
            <a:normAutofit/>
          </a:bodyPr>
          <a:lstStyle/>
          <a:p>
            <a:pPr lvl="2"/>
            <a:r>
              <a:rPr lang="en-US" sz="3200" dirty="0" smtClean="0">
                <a:solidFill>
                  <a:srgbClr val="FFFF00"/>
                </a:solidFill>
                <a:effectLst/>
              </a:rPr>
              <a:t> </a:t>
            </a:r>
            <a:r>
              <a:rPr lang="en-US" sz="3200" dirty="0">
                <a:solidFill>
                  <a:srgbClr val="FFFF00"/>
                </a:solidFill>
                <a:effectLst/>
              </a:rPr>
              <a:t>Energy metabolism is the means by which spermatozoa convert energy substrates into </a:t>
            </a:r>
            <a:r>
              <a:rPr lang="en-US" sz="3200" dirty="0" smtClean="0">
                <a:solidFill>
                  <a:srgbClr val="FFFF00"/>
                </a:solidFill>
                <a:effectLst/>
              </a:rPr>
              <a:t>usable forms </a:t>
            </a:r>
            <a:r>
              <a:rPr lang="en-US" sz="3200" dirty="0">
                <a:solidFill>
                  <a:srgbClr val="FFFF00"/>
                </a:solidFill>
                <a:effectLst/>
              </a:rPr>
              <a:t>of </a:t>
            </a:r>
            <a:r>
              <a:rPr lang="en-US" sz="3200" dirty="0" smtClean="0">
                <a:solidFill>
                  <a:srgbClr val="FFFF00"/>
                </a:solidFill>
                <a:effectLst/>
              </a:rPr>
              <a:t>energy</a:t>
            </a:r>
          </a:p>
          <a:p>
            <a:pPr lvl="2"/>
            <a:r>
              <a:rPr lang="en-US" sz="3000" dirty="0">
                <a:solidFill>
                  <a:schemeClr val="accent5">
                    <a:lumMod val="40000"/>
                    <a:lumOff val="60000"/>
                  </a:schemeClr>
                </a:solidFill>
                <a:effectLst/>
              </a:rPr>
              <a:t>Enzymes </a:t>
            </a:r>
            <a:r>
              <a:rPr lang="en-US" sz="3000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/>
              </a:rPr>
              <a:t>of mitochondria responsible for this metabolism </a:t>
            </a:r>
          </a:p>
          <a:p>
            <a:pPr lvl="2"/>
            <a:r>
              <a:rPr lang="en-US" sz="3000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3000" dirty="0">
                <a:solidFill>
                  <a:srgbClr val="92D050"/>
                </a:solidFill>
                <a:effectLst/>
              </a:rPr>
              <a:t>F</a:t>
            </a:r>
            <a:r>
              <a:rPr lang="en-US" sz="3000" dirty="0" smtClean="0">
                <a:solidFill>
                  <a:srgbClr val="92D050"/>
                </a:solidFill>
                <a:effectLst/>
              </a:rPr>
              <a:t>ructose</a:t>
            </a:r>
            <a:r>
              <a:rPr lang="en-US" sz="3000" dirty="0">
                <a:solidFill>
                  <a:srgbClr val="92D050"/>
                </a:solidFill>
                <a:effectLst/>
              </a:rPr>
              <a:t>, sorbitol, and </a:t>
            </a:r>
            <a:r>
              <a:rPr lang="en-US" sz="3000" dirty="0" smtClean="0">
                <a:solidFill>
                  <a:srgbClr val="92D050"/>
                </a:solidFill>
                <a:effectLst/>
              </a:rPr>
              <a:t>GPC </a:t>
            </a:r>
            <a:r>
              <a:rPr lang="en-US" sz="3000" dirty="0">
                <a:solidFill>
                  <a:srgbClr val="92D050"/>
                </a:solidFill>
                <a:effectLst/>
              </a:rPr>
              <a:t>which are present in seminal </a:t>
            </a:r>
            <a:r>
              <a:rPr lang="en-US" sz="3000" dirty="0" smtClean="0">
                <a:solidFill>
                  <a:srgbClr val="92D050"/>
                </a:solidFill>
                <a:effectLst/>
              </a:rPr>
              <a:t>plasma</a:t>
            </a:r>
          </a:p>
          <a:p>
            <a:pPr lvl="2"/>
            <a:r>
              <a:rPr lang="en-US" sz="3000" dirty="0">
                <a:solidFill>
                  <a:srgbClr val="FFC000"/>
                </a:solidFill>
                <a:effectLst/>
              </a:rPr>
              <a:t>P</a:t>
            </a:r>
            <a:r>
              <a:rPr lang="en-US" sz="3000" dirty="0" smtClean="0">
                <a:solidFill>
                  <a:srgbClr val="FFC000"/>
                </a:solidFill>
                <a:effectLst/>
              </a:rPr>
              <a:t>lasmalogen</a:t>
            </a:r>
            <a:r>
              <a:rPr lang="en-US" sz="3000" dirty="0">
                <a:solidFill>
                  <a:srgbClr val="FFC000"/>
                </a:solidFill>
                <a:effectLst/>
              </a:rPr>
              <a:t>, </a:t>
            </a:r>
            <a:r>
              <a:rPr lang="en-US" sz="3000" dirty="0" smtClean="0">
                <a:solidFill>
                  <a:srgbClr val="FFC000"/>
                </a:solidFill>
                <a:effectLst/>
              </a:rPr>
              <a:t>a lipid </a:t>
            </a:r>
            <a:r>
              <a:rPr lang="en-US" sz="3000" dirty="0">
                <a:solidFill>
                  <a:srgbClr val="FFC000"/>
                </a:solidFill>
                <a:effectLst/>
              </a:rPr>
              <a:t>found within the </a:t>
            </a:r>
            <a:r>
              <a:rPr lang="en-US" sz="3000" dirty="0" smtClean="0">
                <a:solidFill>
                  <a:srgbClr val="FFC000"/>
                </a:solidFill>
                <a:effectLst/>
              </a:rPr>
              <a:t>spermatozoa </a:t>
            </a:r>
            <a:r>
              <a:rPr lang="en-US" sz="3000" dirty="0">
                <a:solidFill>
                  <a:srgbClr val="FFC000"/>
                </a:solidFill>
                <a:effectLst/>
              </a:rPr>
              <a:t>is an energy reserve that can be used when other </a:t>
            </a:r>
            <a:r>
              <a:rPr lang="en-US" sz="3000" dirty="0" smtClean="0">
                <a:solidFill>
                  <a:srgbClr val="FFC000"/>
                </a:solidFill>
                <a:effectLst/>
              </a:rPr>
              <a:t>substrates are limiting</a:t>
            </a:r>
          </a:p>
          <a:p>
            <a:pPr lvl="2"/>
            <a:r>
              <a:rPr lang="en-US" sz="3000" dirty="0">
                <a:solidFill>
                  <a:srgbClr val="00B0F0"/>
                </a:solidFill>
                <a:effectLst/>
              </a:rPr>
              <a:t>Adenosine triphosphate (ATP), a high-energy compound, is the form of energy </a:t>
            </a:r>
            <a:r>
              <a:rPr lang="en-US" sz="3000" dirty="0" smtClean="0">
                <a:solidFill>
                  <a:srgbClr val="00B0F0"/>
                </a:solidFill>
                <a:effectLst/>
              </a:rPr>
              <a:t>that can </a:t>
            </a:r>
            <a:r>
              <a:rPr lang="en-US" sz="3000" dirty="0">
                <a:solidFill>
                  <a:srgbClr val="00B0F0"/>
                </a:solidFill>
                <a:effectLst/>
              </a:rPr>
              <a:t>be used by </a:t>
            </a:r>
            <a:r>
              <a:rPr lang="en-US" sz="3000" dirty="0" smtClean="0">
                <a:solidFill>
                  <a:srgbClr val="00B0F0"/>
                </a:solidFill>
                <a:effectLst/>
              </a:rPr>
              <a:t>spermatozoa</a:t>
            </a:r>
          </a:p>
          <a:p>
            <a:pPr lvl="2"/>
            <a:endParaRPr lang="en-US" sz="3200" dirty="0" smtClean="0">
              <a:solidFill>
                <a:schemeClr val="accent5">
                  <a:lumMod val="40000"/>
                  <a:lumOff val="60000"/>
                </a:schemeClr>
              </a:solidFill>
              <a:effectLst/>
            </a:endParaRPr>
          </a:p>
          <a:p>
            <a:pPr marL="914400" lvl="2" indent="0">
              <a:buNone/>
            </a:pPr>
            <a:endParaRPr lang="en-US" sz="2800" dirty="0">
              <a:solidFill>
                <a:srgbClr val="FFC000"/>
              </a:solidFill>
              <a:effectLst/>
            </a:endParaRPr>
          </a:p>
          <a:p>
            <a:pPr lvl="4"/>
            <a:endParaRPr lang="en-US" sz="2800" dirty="0" smtClean="0">
              <a:solidFill>
                <a:srgbClr val="00B0F0"/>
              </a:solidFill>
              <a:effectLst/>
            </a:endParaRPr>
          </a:p>
          <a:p>
            <a:pPr lvl="2"/>
            <a:endParaRPr lang="en-US" sz="2200" dirty="0">
              <a:solidFill>
                <a:srgbClr val="FFC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98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167425"/>
            <a:ext cx="10353761" cy="113334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44699" y="386366"/>
            <a:ext cx="11964473" cy="6310647"/>
          </a:xfrm>
        </p:spPr>
        <p:txBody>
          <a:bodyPr>
            <a:normAutofit/>
          </a:bodyPr>
          <a:lstStyle/>
          <a:p>
            <a:pPr marL="914400" lvl="2" indent="0">
              <a:buNone/>
            </a:pPr>
            <a:endParaRPr lang="en-US" sz="3200" dirty="0" smtClean="0">
              <a:solidFill>
                <a:srgbClr val="FFFF00"/>
              </a:solidFill>
              <a:effectLst/>
            </a:endParaRPr>
          </a:p>
          <a:p>
            <a:pPr lvl="2"/>
            <a:endParaRPr lang="en-US" sz="3200" dirty="0">
              <a:solidFill>
                <a:srgbClr val="FFFF00"/>
              </a:solidFill>
              <a:effectLst/>
            </a:endParaRPr>
          </a:p>
          <a:p>
            <a:pPr lvl="2"/>
            <a:r>
              <a:rPr lang="pt-BR" sz="3200" dirty="0" smtClean="0"/>
              <a:t>ATP </a:t>
            </a:r>
            <a:r>
              <a:rPr lang="pt-BR" sz="3200" dirty="0"/>
              <a:t>+ H20 </a:t>
            </a:r>
            <a:r>
              <a:rPr lang="pt-BR" sz="3200" dirty="0" smtClean="0"/>
              <a:t>          ADP </a:t>
            </a:r>
            <a:r>
              <a:rPr lang="pt-BR" sz="3200" dirty="0"/>
              <a:t>+ H3P04 + 7,000 </a:t>
            </a:r>
            <a:r>
              <a:rPr lang="pt-BR" sz="3200" dirty="0" smtClean="0"/>
              <a:t>calories/mole</a:t>
            </a:r>
            <a:endParaRPr lang="en-US" sz="3200" dirty="0">
              <a:solidFill>
                <a:schemeClr val="accent5">
                  <a:lumMod val="40000"/>
                  <a:lumOff val="60000"/>
                </a:schemeClr>
              </a:solidFill>
              <a:effectLst/>
            </a:endParaRPr>
          </a:p>
          <a:p>
            <a:pPr lvl="2"/>
            <a:endParaRPr lang="en-US" sz="3200" dirty="0" smtClean="0">
              <a:solidFill>
                <a:schemeClr val="accent5">
                  <a:lumMod val="40000"/>
                  <a:lumOff val="60000"/>
                </a:schemeClr>
              </a:solidFill>
              <a:effectLst/>
            </a:endParaRPr>
          </a:p>
          <a:p>
            <a:pPr lvl="2"/>
            <a:r>
              <a:rPr lang="en-US" sz="2800" dirty="0">
                <a:solidFill>
                  <a:srgbClr val="00B0F0"/>
                </a:solidFill>
                <a:effectLst/>
              </a:rPr>
              <a:t>Fructose  </a:t>
            </a:r>
            <a:r>
              <a:rPr lang="en-US" sz="2800" dirty="0" smtClean="0">
                <a:solidFill>
                  <a:srgbClr val="00B0F0"/>
                </a:solidFill>
                <a:effectLst/>
              </a:rPr>
              <a:t>          2 </a:t>
            </a:r>
            <a:r>
              <a:rPr lang="en-US" sz="2800" dirty="0">
                <a:solidFill>
                  <a:srgbClr val="00B0F0"/>
                </a:solidFill>
                <a:effectLst/>
              </a:rPr>
              <a:t>lactic acid + 2 ATP </a:t>
            </a:r>
            <a:r>
              <a:rPr lang="en-US" sz="2800" dirty="0" smtClean="0">
                <a:solidFill>
                  <a:srgbClr val="00B0F0"/>
                </a:solidFill>
                <a:effectLst/>
              </a:rPr>
              <a:t>  (an aerobically)</a:t>
            </a:r>
          </a:p>
          <a:p>
            <a:pPr lvl="2"/>
            <a:endParaRPr lang="en-US" sz="2200" dirty="0" smtClean="0">
              <a:solidFill>
                <a:srgbClr val="FFC000"/>
              </a:solidFill>
            </a:endParaRPr>
          </a:p>
          <a:p>
            <a:pPr lvl="2"/>
            <a:r>
              <a:rPr lang="en-US" sz="2800" dirty="0">
                <a:solidFill>
                  <a:srgbClr val="FFC000"/>
                </a:solidFill>
              </a:rPr>
              <a:t>Fructose </a:t>
            </a:r>
            <a:r>
              <a:rPr lang="en-US" sz="2800" dirty="0" smtClean="0">
                <a:solidFill>
                  <a:srgbClr val="FFC000"/>
                </a:solidFill>
              </a:rPr>
              <a:t>            CO2 </a:t>
            </a:r>
            <a:r>
              <a:rPr lang="en-US" sz="2800" dirty="0">
                <a:solidFill>
                  <a:srgbClr val="FFC000"/>
                </a:solidFill>
              </a:rPr>
              <a:t>+ H20 + 38 ATP </a:t>
            </a:r>
            <a:r>
              <a:rPr lang="en-US" sz="2800" dirty="0" smtClean="0">
                <a:solidFill>
                  <a:srgbClr val="FFC000"/>
                </a:solidFill>
              </a:rPr>
              <a:t>(aerobically)</a:t>
            </a:r>
            <a:endParaRPr lang="en-US" sz="2800" dirty="0">
              <a:solidFill>
                <a:srgbClr val="FFC000"/>
              </a:solidFill>
            </a:endParaRPr>
          </a:p>
          <a:p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2972681" y="177013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2483477" y="306778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2483477" y="411241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97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167425"/>
            <a:ext cx="10353761" cy="113334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44699" y="386366"/>
            <a:ext cx="11964473" cy="6310647"/>
          </a:xfrm>
        </p:spPr>
        <p:txBody>
          <a:bodyPr>
            <a:normAutofit/>
          </a:bodyPr>
          <a:lstStyle/>
          <a:p>
            <a:pPr marL="914400" lvl="2" indent="0">
              <a:buNone/>
            </a:pPr>
            <a:r>
              <a:rPr lang="en-US" sz="4000" dirty="0" smtClean="0">
                <a:solidFill>
                  <a:srgbClr val="00B0F0"/>
                </a:solidFill>
                <a:effectLst/>
              </a:rPr>
              <a:t>Factor affecting on sperm metabolism </a:t>
            </a:r>
          </a:p>
          <a:p>
            <a:pPr lvl="2"/>
            <a:r>
              <a:rPr lang="en-US" sz="3200" dirty="0" smtClean="0">
                <a:solidFill>
                  <a:srgbClr val="FFFF00"/>
                </a:solidFill>
                <a:effectLst/>
              </a:rPr>
              <a:t>Temperature</a:t>
            </a:r>
          </a:p>
          <a:p>
            <a:pPr lvl="2"/>
            <a:r>
              <a:rPr lang="en-US" sz="3200" dirty="0" smtClean="0">
                <a:solidFill>
                  <a:srgbClr val="FFFF00"/>
                </a:solidFill>
                <a:effectLst/>
              </a:rPr>
              <a:t>PH</a:t>
            </a:r>
          </a:p>
          <a:p>
            <a:pPr lvl="2"/>
            <a:r>
              <a:rPr lang="en-US" sz="3200" dirty="0" smtClean="0">
                <a:solidFill>
                  <a:srgbClr val="FFFF00"/>
                </a:solidFill>
                <a:effectLst/>
              </a:rPr>
              <a:t>Osmotic pressure</a:t>
            </a:r>
          </a:p>
          <a:p>
            <a:pPr lvl="2"/>
            <a:r>
              <a:rPr lang="en-US" sz="3200" dirty="0" smtClean="0">
                <a:solidFill>
                  <a:srgbClr val="FFFF00"/>
                </a:solidFill>
                <a:effectLst/>
              </a:rPr>
              <a:t>Sperm concentration </a:t>
            </a:r>
          </a:p>
          <a:p>
            <a:pPr lvl="2"/>
            <a:r>
              <a:rPr lang="en-US" sz="3200" dirty="0" smtClean="0">
                <a:solidFill>
                  <a:srgbClr val="FFFF00"/>
                </a:solidFill>
                <a:effectLst/>
              </a:rPr>
              <a:t>Hormones </a:t>
            </a:r>
          </a:p>
          <a:p>
            <a:pPr lvl="2"/>
            <a:r>
              <a:rPr lang="en-US" sz="3200" dirty="0" smtClean="0">
                <a:solidFill>
                  <a:srgbClr val="FFFF00"/>
                </a:solidFill>
                <a:effectLst/>
              </a:rPr>
              <a:t>Gases </a:t>
            </a:r>
          </a:p>
          <a:p>
            <a:pPr lvl="2"/>
            <a:r>
              <a:rPr lang="en-US" sz="3200" dirty="0" smtClean="0">
                <a:solidFill>
                  <a:srgbClr val="FFFF00"/>
                </a:solidFill>
                <a:effectLst/>
              </a:rPr>
              <a:t>Light </a:t>
            </a:r>
          </a:p>
          <a:p>
            <a:pPr lvl="2"/>
            <a:r>
              <a:rPr lang="en-US" sz="3200" dirty="0" smtClean="0">
                <a:solidFill>
                  <a:srgbClr val="FFFF00"/>
                </a:solidFill>
                <a:effectLst/>
              </a:rPr>
              <a:t>Antimicrobial agents  </a:t>
            </a:r>
          </a:p>
          <a:p>
            <a:pPr lvl="2"/>
            <a:endParaRPr lang="en-US" sz="3000" dirty="0" smtClean="0">
              <a:solidFill>
                <a:srgbClr val="00B0F0"/>
              </a:solidFill>
              <a:effectLst/>
            </a:endParaRPr>
          </a:p>
          <a:p>
            <a:pPr lvl="2"/>
            <a:endParaRPr lang="en-US" sz="3200" dirty="0" smtClean="0">
              <a:solidFill>
                <a:schemeClr val="accent5">
                  <a:lumMod val="40000"/>
                  <a:lumOff val="60000"/>
                </a:schemeClr>
              </a:solidFill>
              <a:effectLst/>
            </a:endParaRPr>
          </a:p>
          <a:p>
            <a:pPr marL="914400" lvl="2" indent="0">
              <a:buNone/>
            </a:pPr>
            <a:endParaRPr lang="en-US" sz="2800" dirty="0">
              <a:solidFill>
                <a:srgbClr val="FFC000"/>
              </a:solidFill>
              <a:effectLst/>
            </a:endParaRPr>
          </a:p>
          <a:p>
            <a:pPr lvl="4"/>
            <a:endParaRPr lang="en-US" sz="2800" dirty="0" smtClean="0">
              <a:solidFill>
                <a:srgbClr val="00B0F0"/>
              </a:solidFill>
              <a:effectLst/>
            </a:endParaRPr>
          </a:p>
          <a:p>
            <a:pPr lvl="2"/>
            <a:endParaRPr lang="en-US" sz="2200" dirty="0">
              <a:solidFill>
                <a:srgbClr val="FFC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04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167425"/>
            <a:ext cx="10353761" cy="113334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881" y="386366"/>
            <a:ext cx="11281893" cy="6310647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sz="22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405" y="373487"/>
            <a:ext cx="8538693" cy="613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8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167425"/>
            <a:ext cx="10353761" cy="113334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881" y="386366"/>
            <a:ext cx="11281893" cy="6310647"/>
          </a:xfrm>
        </p:spPr>
        <p:txBody>
          <a:bodyPr>
            <a:normAutofit/>
          </a:bodyPr>
          <a:lstStyle/>
          <a:p>
            <a:pPr lvl="1"/>
            <a:r>
              <a:rPr lang="en-US" sz="3200" dirty="0">
                <a:solidFill>
                  <a:srgbClr val="FFFF00"/>
                </a:solidFill>
                <a:effectLst/>
              </a:rPr>
              <a:t>Functionally, hormones can be classified as </a:t>
            </a:r>
          </a:p>
          <a:p>
            <a:pPr lvl="1"/>
            <a:r>
              <a:rPr lang="en-US" sz="3200" dirty="0">
                <a:solidFill>
                  <a:srgbClr val="92D050"/>
                </a:solidFill>
                <a:effectLst/>
              </a:rPr>
              <a:t>Primary hormones of reproduction directly regulate a reproductive activity</a:t>
            </a:r>
          </a:p>
          <a:p>
            <a:pPr lvl="1"/>
            <a:r>
              <a:rPr lang="en-US" sz="3200" dirty="0">
                <a:solidFill>
                  <a:srgbClr val="00B0F0"/>
                </a:solidFill>
                <a:effectLst/>
              </a:rPr>
              <a:t>Secondary hormones of </a:t>
            </a:r>
            <a:r>
              <a:rPr lang="en-US" sz="3200" dirty="0" smtClean="0">
                <a:solidFill>
                  <a:srgbClr val="00B0F0"/>
                </a:solidFill>
                <a:effectLst/>
              </a:rPr>
              <a:t>reproduction indirectly </a:t>
            </a:r>
            <a:r>
              <a:rPr lang="en-US" sz="3200" dirty="0">
                <a:solidFill>
                  <a:srgbClr val="00B0F0"/>
                </a:solidFill>
                <a:effectLst/>
              </a:rPr>
              <a:t>regulate a reproductive activity</a:t>
            </a:r>
          </a:p>
          <a:p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06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167425"/>
            <a:ext cx="10353761" cy="113334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881" y="386366"/>
            <a:ext cx="11281893" cy="6310647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3600" dirty="0" smtClean="0">
                <a:solidFill>
                  <a:srgbClr val="FFFF00"/>
                </a:solidFill>
                <a:effectLst/>
              </a:rPr>
              <a:t>Hypothalamus </a:t>
            </a:r>
          </a:p>
          <a:p>
            <a:pPr lvl="1"/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/>
              </a:rPr>
              <a:t>Neuroendocrine </a:t>
            </a:r>
            <a:r>
              <a:rPr lang="en-US" sz="2800" dirty="0">
                <a:solidFill>
                  <a:schemeClr val="accent5">
                    <a:lumMod val="40000"/>
                    <a:lumOff val="60000"/>
                  </a:schemeClr>
                </a:solidFill>
                <a:effectLst/>
              </a:rPr>
              <a:t>gland that forms along the floor and lateral wall </a:t>
            </a:r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/>
              </a:rPr>
              <a:t>of the </a:t>
            </a:r>
            <a:r>
              <a:rPr lang="en-US" sz="2800" dirty="0">
                <a:solidFill>
                  <a:schemeClr val="accent5">
                    <a:lumMod val="40000"/>
                    <a:lumOff val="60000"/>
                  </a:schemeClr>
                </a:solidFill>
                <a:effectLst/>
              </a:rPr>
              <a:t>third ventricle of the </a:t>
            </a:r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/>
              </a:rPr>
              <a:t>brain</a:t>
            </a:r>
          </a:p>
          <a:p>
            <a:pPr lvl="1"/>
            <a:r>
              <a:rPr lang="en-US" sz="2800" dirty="0" smtClean="0">
                <a:solidFill>
                  <a:srgbClr val="92D050"/>
                </a:solidFill>
                <a:effectLst/>
              </a:rPr>
              <a:t>The </a:t>
            </a:r>
            <a:r>
              <a:rPr lang="en-US" sz="2800" dirty="0">
                <a:solidFill>
                  <a:srgbClr val="92D050"/>
                </a:solidFill>
                <a:effectLst/>
              </a:rPr>
              <a:t>hypophyseal portal blood system connects </a:t>
            </a:r>
            <a:r>
              <a:rPr lang="en-US" sz="2800" dirty="0" smtClean="0">
                <a:solidFill>
                  <a:srgbClr val="92D050"/>
                </a:solidFill>
                <a:effectLst/>
              </a:rPr>
              <a:t>the</a:t>
            </a:r>
            <a:r>
              <a:rPr lang="ar-IQ" sz="2800" dirty="0" smtClean="0">
                <a:solidFill>
                  <a:srgbClr val="92D050"/>
                </a:solidFill>
                <a:effectLst/>
              </a:rPr>
              <a:t> </a:t>
            </a:r>
            <a:r>
              <a:rPr lang="en-US" sz="2800" dirty="0" smtClean="0">
                <a:solidFill>
                  <a:srgbClr val="92D050"/>
                </a:solidFill>
                <a:effectLst/>
              </a:rPr>
              <a:t>hypothalamus </a:t>
            </a:r>
            <a:r>
              <a:rPr lang="en-US" sz="2800" dirty="0">
                <a:solidFill>
                  <a:srgbClr val="92D050"/>
                </a:solidFill>
                <a:effectLst/>
              </a:rPr>
              <a:t>with the anterior pituitary </a:t>
            </a:r>
            <a:r>
              <a:rPr lang="en-US" sz="2800" dirty="0" smtClean="0">
                <a:solidFill>
                  <a:srgbClr val="92D050"/>
                </a:solidFill>
                <a:effectLst/>
              </a:rPr>
              <a:t>The </a:t>
            </a:r>
            <a:r>
              <a:rPr lang="en-US" sz="2800" dirty="0">
                <a:solidFill>
                  <a:srgbClr val="92D050"/>
                </a:solidFill>
                <a:effectLst/>
              </a:rPr>
              <a:t>posterior pituitary is an extension of the </a:t>
            </a:r>
            <a:r>
              <a:rPr lang="en-US" sz="2800" dirty="0" smtClean="0">
                <a:solidFill>
                  <a:srgbClr val="92D050"/>
                </a:solidFill>
                <a:effectLst/>
              </a:rPr>
              <a:t>hypothalamus</a:t>
            </a:r>
            <a:endParaRPr lang="ar-IQ" sz="2800" dirty="0" smtClean="0">
              <a:solidFill>
                <a:srgbClr val="92D050"/>
              </a:solidFill>
              <a:effectLst/>
            </a:endParaRPr>
          </a:p>
          <a:p>
            <a:pPr lvl="1"/>
            <a:r>
              <a:rPr lang="en-US" sz="2800" dirty="0" smtClean="0">
                <a:solidFill>
                  <a:srgbClr val="00B0F0"/>
                </a:solidFill>
                <a:effectLst/>
              </a:rPr>
              <a:t>Axons from </a:t>
            </a:r>
            <a:r>
              <a:rPr lang="en-US" sz="2800" dirty="0">
                <a:solidFill>
                  <a:srgbClr val="00B0F0"/>
                </a:solidFill>
                <a:effectLst/>
              </a:rPr>
              <a:t>neurosecretory cells in the hypothalamus extend down into the posterior pituitary</a:t>
            </a:r>
            <a:endParaRPr lang="en-US" sz="2400" dirty="0" smtClean="0">
              <a:solidFill>
                <a:srgbClr val="00B0F0"/>
              </a:solidFill>
              <a:effectLst/>
            </a:endParaRPr>
          </a:p>
          <a:p>
            <a:pPr marL="457200" lvl="1" indent="0">
              <a:buNone/>
            </a:pPr>
            <a:endParaRPr lang="en-US" sz="2200" dirty="0">
              <a:solidFill>
                <a:srgbClr val="00B05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43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167425"/>
            <a:ext cx="10353761" cy="113334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881" y="386366"/>
            <a:ext cx="11281893" cy="6310647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sz="2200" dirty="0"/>
          </a:p>
          <a:p>
            <a:endParaRPr lang="en-US" dirty="0"/>
          </a:p>
        </p:txBody>
      </p:sp>
      <p:pic>
        <p:nvPicPr>
          <p:cNvPr id="5" name="Picture 4" descr="C:\Users\USER\Desktop\ghug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192" y="682581"/>
            <a:ext cx="9504608" cy="53576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219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35983</TotalTime>
  <Words>1922</Words>
  <Application>Microsoft Office PowerPoint</Application>
  <PresentationFormat>Widescreen</PresentationFormat>
  <Paragraphs>436</Paragraphs>
  <Slides>52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7" baseType="lpstr">
      <vt:lpstr>Arial</vt:lpstr>
      <vt:lpstr>Bookman Old Style</vt:lpstr>
      <vt:lpstr>Rockwell</vt:lpstr>
      <vt:lpstr>Wingdings</vt:lpstr>
      <vt:lpstr>Damask</vt:lpstr>
      <vt:lpstr>Reproductive hormones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PowerPoint Presentation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THE NAME OF GOD</dc:title>
  <dc:creator>HUSAM</dc:creator>
  <cp:lastModifiedBy>reviewer</cp:lastModifiedBy>
  <cp:revision>387</cp:revision>
  <dcterms:created xsi:type="dcterms:W3CDTF">2017-12-05T13:26:36Z</dcterms:created>
  <dcterms:modified xsi:type="dcterms:W3CDTF">2018-12-27T06:00:03Z</dcterms:modified>
</cp:coreProperties>
</file>